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303" r:id="rId3"/>
    <p:sldId id="367" r:id="rId4"/>
    <p:sldId id="368" r:id="rId5"/>
    <p:sldId id="370" r:id="rId6"/>
    <p:sldId id="371" r:id="rId7"/>
    <p:sldId id="376" r:id="rId8"/>
    <p:sldId id="373" r:id="rId9"/>
    <p:sldId id="374" r:id="rId10"/>
    <p:sldId id="379" r:id="rId11"/>
    <p:sldId id="380" r:id="rId12"/>
    <p:sldId id="375" r:id="rId13"/>
    <p:sldId id="378" r:id="rId14"/>
    <p:sldId id="3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E86"/>
    <a:srgbClr val="81BC00"/>
    <a:srgbClr val="B2C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500" autoAdjust="0"/>
  </p:normalViewPr>
  <p:slideViewPr>
    <p:cSldViewPr snapToObjects="1">
      <p:cViewPr>
        <p:scale>
          <a:sx n="70" d="100"/>
          <a:sy n="70" d="100"/>
        </p:scale>
        <p:origin x="-2802"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F66D2-14F2-4FA9-A746-84BAF16C8041}" type="datetimeFigureOut">
              <a:rPr lang="en-GB" smtClean="0"/>
              <a:pPr/>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C2AEB-B8F2-45A6-AC22-913AD8F38319}" type="slidenum">
              <a:rPr lang="en-GB" smtClean="0"/>
              <a:pPr/>
              <a:t>‹#›</a:t>
            </a:fld>
            <a:endParaRPr lang="en-GB"/>
          </a:p>
        </p:txBody>
      </p:sp>
    </p:spTree>
    <p:extLst>
      <p:ext uri="{BB962C8B-B14F-4D97-AF65-F5344CB8AC3E}">
        <p14:creationId xmlns:p14="http://schemas.microsoft.com/office/powerpoint/2010/main" val="238521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A4235F-173D-44D4-9A5F-348D8E03EAE5}" type="slidenum">
              <a:rPr lang="en-GB" smtClean="0"/>
              <a:pPr/>
              <a:t>14</a:t>
            </a:fld>
            <a:endParaRPr lang="en-GB" dirty="0"/>
          </a:p>
        </p:txBody>
      </p:sp>
    </p:spTree>
    <p:extLst>
      <p:ext uri="{BB962C8B-B14F-4D97-AF65-F5344CB8AC3E}">
        <p14:creationId xmlns:p14="http://schemas.microsoft.com/office/powerpoint/2010/main" val="357866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F9B236-18D6-42FC-A268-B9C2BC08A61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3F9B236-18D6-42FC-A268-B9C2BC08A61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2AEB-B8F2-45A6-AC22-913AD8F3831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16016" y="0"/>
            <a:ext cx="44279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ntent_slide_image_mas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a:spLocks noChangeArrowheads="1"/>
          </p:cNvSpPr>
          <p:nvPr userDrawn="1"/>
        </p:nvSpPr>
        <p:spPr bwMode="auto">
          <a:xfrm rot="5400000">
            <a:off x="3682513" y="3050140"/>
            <a:ext cx="45719" cy="6192688"/>
          </a:xfrm>
          <a:prstGeom prst="rect">
            <a:avLst/>
          </a:prstGeom>
          <a:solidFill>
            <a:srgbClr val="81BC00"/>
          </a:solidFill>
          <a:ln>
            <a:noFill/>
          </a:ln>
          <a:effectLst/>
          <a:extLst/>
        </p:spPr>
        <p:txBody>
          <a:bodyPr wrap="none" anchor="ctr"/>
          <a:lstStyle/>
          <a:p>
            <a:pPr defTabSz="914400" fontAlgn="base">
              <a:spcBef>
                <a:spcPct val="0"/>
              </a:spcBef>
              <a:spcAft>
                <a:spcPct val="0"/>
              </a:spcAft>
            </a:pPr>
            <a:endParaRPr lang="en-GB" sz="5000">
              <a:solidFill>
                <a:srgbClr val="2E3192"/>
              </a:solidFill>
            </a:endParaRPr>
          </a:p>
        </p:txBody>
      </p:sp>
      <p:sp>
        <p:nvSpPr>
          <p:cNvPr id="4" name="Rectangle 3"/>
          <p:cNvSpPr/>
          <p:nvPr userDrawn="1"/>
        </p:nvSpPr>
        <p:spPr>
          <a:xfrm>
            <a:off x="755576" y="6309320"/>
            <a:ext cx="1944216" cy="432048"/>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effectLst/>
            </a:endParaRPr>
          </a:p>
        </p:txBody>
      </p:sp>
      <p:sp>
        <p:nvSpPr>
          <p:cNvPr id="8" name="TextBox 7"/>
          <p:cNvSpPr txBox="1"/>
          <p:nvPr userDrawn="1"/>
        </p:nvSpPr>
        <p:spPr>
          <a:xfrm>
            <a:off x="798982" y="6227439"/>
            <a:ext cx="2149624" cy="307777"/>
          </a:xfrm>
          <a:prstGeom prst="rect">
            <a:avLst/>
          </a:prstGeom>
          <a:noFill/>
        </p:spPr>
        <p:txBody>
          <a:bodyPr wrap="square" rtlCol="0">
            <a:spAutoFit/>
          </a:bodyPr>
          <a:lstStyle/>
          <a:p>
            <a:pPr algn="l"/>
            <a:r>
              <a:rPr lang="en-GB" sz="1400" b="1" dirty="0" smtClean="0">
                <a:solidFill>
                  <a:srgbClr val="005E86"/>
                </a:solidFill>
                <a:latin typeface="Arial" panose="020B0604020202020204" pitchFamily="34" charset="0"/>
                <a:cs typeface="Arial" panose="020B0604020202020204" pitchFamily="34" charset="0"/>
              </a:rPr>
              <a:t>www.hospiceuk.org</a:t>
            </a:r>
            <a:endParaRPr lang="en-GB" sz="1400" b="1" dirty="0">
              <a:solidFill>
                <a:srgbClr val="005E86"/>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a:xfrm>
            <a:off x="836289" y="2287488"/>
            <a:ext cx="4599807" cy="954107"/>
          </a:xfrm>
        </p:spPr>
        <p:txBody>
          <a:bodyPr wrap="square" lIns="0" anchor="t" anchorCtr="0">
            <a:spAutoFit/>
          </a:bodyPr>
          <a:lstStyle>
            <a:lvl1pPr algn="l">
              <a:defRPr sz="2800" b="1" baseline="0">
                <a:solidFill>
                  <a:srgbClr val="005E86"/>
                </a:solidFill>
                <a:latin typeface="18 VAG Rounded Bold   07390"/>
              </a:defRPr>
            </a:lvl1pPr>
          </a:lstStyle>
          <a:p>
            <a:r>
              <a:rPr lang="en-US" dirty="0" smtClean="0"/>
              <a:t>Click to edit Master title style</a:t>
            </a:r>
            <a:endParaRPr lang="en-US" dirty="0"/>
          </a:p>
        </p:txBody>
      </p:sp>
      <p:sp>
        <p:nvSpPr>
          <p:cNvPr id="13" name="Content Placeholder 2"/>
          <p:cNvSpPr>
            <a:spLocks noGrp="1"/>
          </p:cNvSpPr>
          <p:nvPr>
            <p:ph idx="10" hasCustomPrompt="1"/>
          </p:nvPr>
        </p:nvSpPr>
        <p:spPr>
          <a:xfrm>
            <a:off x="849263" y="3068960"/>
            <a:ext cx="4597896" cy="2794248"/>
          </a:xfrm>
        </p:spPr>
        <p:txBody>
          <a:bodyPr lIns="0" tIns="0" rIns="0" bIns="0">
            <a:normAutofit/>
          </a:bodyPr>
          <a:lstStyle>
            <a:lvl1pPr marL="0" indent="0">
              <a:lnSpc>
                <a:spcPct val="100000"/>
              </a:lnSpc>
              <a:spcBef>
                <a:spcPts val="0"/>
              </a:spcBef>
              <a:buNone/>
              <a:defRPr sz="2400" baseline="0">
                <a:solidFill>
                  <a:srgbClr val="005E86"/>
                </a:solidFill>
                <a:latin typeface="18 VAG Rounded Light   02390"/>
              </a:defRPr>
            </a:lvl1pPr>
            <a:lvl2pPr>
              <a:defRPr sz="1800">
                <a:solidFill>
                  <a:srgbClr val="005E86"/>
                </a:solidFill>
                <a:latin typeface="18 VAG Rounded Light   02390"/>
              </a:defRPr>
            </a:lvl2pPr>
            <a:lvl3pPr>
              <a:defRPr sz="1800">
                <a:solidFill>
                  <a:srgbClr val="005E86"/>
                </a:solidFill>
                <a:latin typeface="18 VAG Rounded Light   02390"/>
              </a:defRPr>
            </a:lvl3pPr>
            <a:lvl4pPr>
              <a:defRPr sz="1800">
                <a:solidFill>
                  <a:srgbClr val="005E86"/>
                </a:solidFill>
                <a:latin typeface="18 VAG Rounded Light   02390"/>
              </a:defRPr>
            </a:lvl4pPr>
            <a:lvl5pPr>
              <a:defRPr sz="1800">
                <a:solidFill>
                  <a:srgbClr val="005E86"/>
                </a:solidFill>
                <a:latin typeface="18 VAG Rounded Light   02390"/>
              </a:defRPr>
            </a:lvl5pPr>
          </a:lstStyle>
          <a:p>
            <a:pPr lvl="0"/>
            <a:r>
              <a:rPr lang="en-US" dirty="0" smtClean="0"/>
              <a:t>Click to add text</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itle_slide_mask.png"/>
          <p:cNvPicPr>
            <a:picLocks noChangeAspect="1"/>
          </p:cNvPicPr>
          <p:nvPr userDrawn="1"/>
        </p:nvPicPr>
        <p:blipFill rotWithShape="1">
          <a:blip r:embed="rId3" cstate="email">
            <a:extLst>
              <a:ext uri="{28A0092B-C50C-407E-A947-70E740481C1C}">
                <a14:useLocalDpi xmlns:a14="http://schemas.microsoft.com/office/drawing/2010/main"/>
              </a:ext>
            </a:extLst>
          </a:blip>
          <a:srcRect l="34975" t="31507"/>
          <a:stretch/>
        </p:blipFill>
        <p:spPr>
          <a:xfrm>
            <a:off x="1202308" y="572493"/>
            <a:ext cx="7956376" cy="6285507"/>
          </a:xfrm>
          <a:prstGeom prst="rect">
            <a:avLst/>
          </a:prstGeom>
        </p:spPr>
      </p:pic>
      <p:pic>
        <p:nvPicPr>
          <p:cNvPr id="8" name="Picture 7" descr="Title_slide_mask.png"/>
          <p:cNvPicPr>
            <a:picLocks noChangeAspect="1"/>
          </p:cNvPicPr>
          <p:nvPr userDrawn="1"/>
        </p:nvPicPr>
        <p:blipFill rotWithShape="1">
          <a:blip r:embed="rId3" cstate="email">
            <a:extLst>
              <a:ext uri="{28A0092B-C50C-407E-A947-70E740481C1C}">
                <a14:useLocalDpi xmlns:a14="http://schemas.microsoft.com/office/drawing/2010/main"/>
              </a:ext>
            </a:extLst>
          </a:blip>
          <a:srcRect b="37799"/>
          <a:stretch/>
        </p:blipFill>
        <p:spPr>
          <a:xfrm>
            <a:off x="0" y="0"/>
            <a:ext cx="9144000" cy="4265712"/>
          </a:xfrm>
          <a:prstGeom prst="rect">
            <a:avLst/>
          </a:prstGeom>
        </p:spPr>
      </p:pic>
      <p:sp>
        <p:nvSpPr>
          <p:cNvPr id="2" name="Title 1"/>
          <p:cNvSpPr>
            <a:spLocks noGrp="1"/>
          </p:cNvSpPr>
          <p:nvPr>
            <p:ph type="title"/>
          </p:nvPr>
        </p:nvSpPr>
        <p:spPr>
          <a:xfrm>
            <a:off x="3923928" y="4836348"/>
            <a:ext cx="4839072" cy="1200329"/>
          </a:xfrm>
        </p:spPr>
        <p:txBody>
          <a:bodyPr vert="horz" wrap="square" anchor="t" anchorCtr="0">
            <a:spAutoFit/>
          </a:bodyPr>
          <a:lstStyle>
            <a:lvl1pPr algn="r">
              <a:defRPr sz="3600" b="0" i="0" cap="none">
                <a:solidFill>
                  <a:schemeClr val="bg1"/>
                </a:solidFill>
                <a:latin typeface="18 VAG Rounded Light   02390"/>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0" y="6036677"/>
            <a:ext cx="3810000" cy="446087"/>
          </a:xfrm>
        </p:spPr>
        <p:txBody>
          <a:bodyPr anchor="t" anchorCtr="0">
            <a:normAutofit/>
          </a:bodyPr>
          <a:lstStyle>
            <a:lvl1pPr marL="0" indent="0" algn="r">
              <a:buNone/>
              <a:defRPr sz="2000">
                <a:solidFill>
                  <a:schemeClr val="bg1"/>
                </a:solidFill>
                <a:latin typeface="18 VAG Rounded Light   0239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descr="hUK_PP_blank_slide_back.jpg"/>
          <p:cNvPicPr>
            <a:picLocks noChangeAspect="1"/>
          </p:cNvPicPr>
          <p:nvPr userDrawn="1"/>
        </p:nvPicPr>
        <p:blipFill rotWithShape="1">
          <a:blip r:embed="rId2" cstate="email">
            <a:extLst>
              <a:ext uri="{28A0092B-C50C-407E-A947-70E740481C1C}">
                <a14:useLocalDpi xmlns:a14="http://schemas.microsoft.com/office/drawing/2010/main"/>
              </a:ext>
            </a:extLst>
          </a:blip>
          <a:srcRect r="65694" b="77222"/>
          <a:stretch/>
        </p:blipFill>
        <p:spPr>
          <a:xfrm>
            <a:off x="0" y="0"/>
            <a:ext cx="3136900" cy="1562100"/>
          </a:xfrm>
          <a:prstGeom prst="rect">
            <a:avLst/>
          </a:prstGeom>
        </p:spPr>
      </p:pic>
      <p:sp>
        <p:nvSpPr>
          <p:cNvPr id="6" name="Title 1"/>
          <p:cNvSpPr>
            <a:spLocks noGrp="1"/>
          </p:cNvSpPr>
          <p:nvPr>
            <p:ph type="title"/>
          </p:nvPr>
        </p:nvSpPr>
        <p:spPr>
          <a:xfrm>
            <a:off x="838199" y="1702713"/>
            <a:ext cx="7239001" cy="523220"/>
          </a:xfrm>
        </p:spPr>
        <p:txBody>
          <a:bodyPr wrap="square" lIns="0" anchor="t" anchorCtr="0">
            <a:spAutoFit/>
          </a:bodyPr>
          <a:lstStyle>
            <a:lvl1pPr algn="l">
              <a:defRPr sz="2800" b="1" baseline="0">
                <a:solidFill>
                  <a:srgbClr val="81BC00"/>
                </a:solidFill>
                <a:latin typeface="18 VAG Rounded Bold   07390"/>
              </a:defRPr>
            </a:lvl1pPr>
          </a:lstStyle>
          <a:p>
            <a:r>
              <a:rPr lang="en-US" dirty="0" smtClean="0"/>
              <a:t>Click to edit Master title style</a:t>
            </a:r>
            <a:endParaRPr lang="en-US" dirty="0"/>
          </a:p>
        </p:txBody>
      </p:sp>
      <p:sp>
        <p:nvSpPr>
          <p:cNvPr id="7" name="Content Placeholder 2"/>
          <p:cNvSpPr>
            <a:spLocks noGrp="1"/>
          </p:cNvSpPr>
          <p:nvPr>
            <p:ph idx="1"/>
          </p:nvPr>
        </p:nvSpPr>
        <p:spPr>
          <a:xfrm>
            <a:off x="838200" y="2484437"/>
            <a:ext cx="7239000" cy="3306763"/>
          </a:xfrm>
        </p:spPr>
        <p:txBody>
          <a:bodyPr lIns="0" tIns="0" rIns="0" bIns="0">
            <a:normAutofit/>
          </a:bodyPr>
          <a:lstStyle>
            <a:lvl1pPr marL="0" indent="0">
              <a:lnSpc>
                <a:spcPct val="100000"/>
              </a:lnSpc>
              <a:spcBef>
                <a:spcPts val="0"/>
              </a:spcBef>
              <a:buNone/>
              <a:defRPr sz="2400">
                <a:solidFill>
                  <a:srgbClr val="005E86"/>
                </a:solidFill>
                <a:latin typeface="18 VAG Rounded Light   02390"/>
              </a:defRPr>
            </a:lvl1pPr>
            <a:lvl2pPr>
              <a:defRPr sz="1800">
                <a:solidFill>
                  <a:srgbClr val="005E86"/>
                </a:solidFill>
                <a:latin typeface="18 VAG Rounded Light   02390"/>
              </a:defRPr>
            </a:lvl2pPr>
            <a:lvl3pPr>
              <a:defRPr sz="1800">
                <a:solidFill>
                  <a:srgbClr val="005E86"/>
                </a:solidFill>
                <a:latin typeface="18 VAG Rounded Light   02390"/>
              </a:defRPr>
            </a:lvl3pPr>
            <a:lvl4pPr>
              <a:defRPr sz="1800">
                <a:solidFill>
                  <a:srgbClr val="005E86"/>
                </a:solidFill>
                <a:latin typeface="18 VAG Rounded Light   02390"/>
              </a:defRPr>
            </a:lvl4pPr>
            <a:lvl5pPr>
              <a:defRPr sz="1800">
                <a:solidFill>
                  <a:srgbClr val="005E86"/>
                </a:solidFill>
                <a:latin typeface="18 VAG Rounded Light   02390"/>
              </a:defRPr>
            </a:lvl5pPr>
          </a:lstStyle>
          <a:p>
            <a:pPr lvl="0"/>
            <a:r>
              <a:rPr lang="en-US" smtClean="0"/>
              <a:t>Click to edit Master text styles</a:t>
            </a:r>
          </a:p>
        </p:txBody>
      </p:sp>
      <p:sp>
        <p:nvSpPr>
          <p:cNvPr id="8" name="TextBox 7"/>
          <p:cNvSpPr txBox="1"/>
          <p:nvPr userDrawn="1"/>
        </p:nvSpPr>
        <p:spPr>
          <a:xfrm>
            <a:off x="798982" y="6227439"/>
            <a:ext cx="2149624" cy="307777"/>
          </a:xfrm>
          <a:prstGeom prst="rect">
            <a:avLst/>
          </a:prstGeom>
          <a:noFill/>
        </p:spPr>
        <p:txBody>
          <a:bodyPr wrap="square" rtlCol="0">
            <a:spAutoFit/>
          </a:bodyPr>
          <a:lstStyle/>
          <a:p>
            <a:pPr algn="l"/>
            <a:r>
              <a:rPr lang="en-GB" sz="1400" b="1" dirty="0" smtClean="0">
                <a:solidFill>
                  <a:srgbClr val="005E86"/>
                </a:solidFill>
                <a:latin typeface="Arial" panose="020B0604020202020204" pitchFamily="34" charset="0"/>
                <a:cs typeface="Arial" panose="020B0604020202020204" pitchFamily="34" charset="0"/>
              </a:rPr>
              <a:t>www.hospiceuk.org</a:t>
            </a:r>
            <a:endParaRPr lang="en-GB" sz="1400" b="1" dirty="0">
              <a:solidFill>
                <a:srgbClr val="005E86"/>
              </a:solidFill>
              <a:latin typeface="Arial" panose="020B0604020202020204" pitchFamily="34" charset="0"/>
              <a:cs typeface="Arial" panose="020B0604020202020204" pitchFamily="34" charset="0"/>
            </a:endParaRPr>
          </a:p>
        </p:txBody>
      </p:sp>
      <p:sp>
        <p:nvSpPr>
          <p:cNvPr id="10" name="Rectangle 5"/>
          <p:cNvSpPr>
            <a:spLocks noChangeArrowheads="1"/>
          </p:cNvSpPr>
          <p:nvPr userDrawn="1"/>
        </p:nvSpPr>
        <p:spPr bwMode="auto">
          <a:xfrm rot="5400000">
            <a:off x="4764830" y="1940031"/>
            <a:ext cx="45719" cy="8352259"/>
          </a:xfrm>
          <a:prstGeom prst="rect">
            <a:avLst/>
          </a:prstGeom>
          <a:solidFill>
            <a:srgbClr val="81BC00"/>
          </a:solidFill>
          <a:ln>
            <a:noFill/>
          </a:ln>
          <a:effectLst/>
          <a:extLst/>
        </p:spPr>
        <p:txBody>
          <a:bodyPr wrap="none" anchor="ctr"/>
          <a:lstStyle/>
          <a:p>
            <a:pPr defTabSz="914400" fontAlgn="base">
              <a:spcBef>
                <a:spcPct val="0"/>
              </a:spcBef>
              <a:spcAft>
                <a:spcPct val="0"/>
              </a:spcAft>
            </a:pPr>
            <a:endParaRPr lang="en-GB" sz="5000">
              <a:solidFill>
                <a:srgbClr val="2E3192"/>
              </a:solidFill>
            </a:endParaRPr>
          </a:p>
        </p:txBody>
      </p:sp>
      <p:sp>
        <p:nvSpPr>
          <p:cNvPr id="9" name="Rectangle 5"/>
          <p:cNvSpPr>
            <a:spLocks noChangeArrowheads="1"/>
          </p:cNvSpPr>
          <p:nvPr userDrawn="1"/>
        </p:nvSpPr>
        <p:spPr bwMode="auto">
          <a:xfrm>
            <a:off x="8783638" y="908050"/>
            <a:ext cx="360362" cy="5949950"/>
          </a:xfrm>
          <a:prstGeom prst="rect">
            <a:avLst/>
          </a:prstGeom>
          <a:solidFill>
            <a:srgbClr val="005E86"/>
          </a:solidFill>
          <a:ln>
            <a:noFill/>
          </a:ln>
          <a:effectLst/>
          <a:extLst/>
        </p:spPr>
        <p:txBody>
          <a:bodyPr wrap="none" anchor="ctr"/>
          <a:lstStyle/>
          <a:p>
            <a:pPr defTabSz="914400" fontAlgn="base">
              <a:spcBef>
                <a:spcPct val="0"/>
              </a:spcBef>
              <a:spcAft>
                <a:spcPct val="0"/>
              </a:spcAft>
            </a:pPr>
            <a:endParaRPr lang="en-GB" sz="5000">
              <a:solidFill>
                <a:srgbClr val="2E3192"/>
              </a:solidFill>
            </a:endParaRPr>
          </a:p>
        </p:txBody>
      </p:sp>
    </p:spTree>
    <p:extLst>
      <p:ext uri="{BB962C8B-B14F-4D97-AF65-F5344CB8AC3E}">
        <p14:creationId xmlns:p14="http://schemas.microsoft.com/office/powerpoint/2010/main" val="15016943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rot="5400000">
            <a:off x="4764830" y="1940031"/>
            <a:ext cx="45719" cy="8352259"/>
          </a:xfrm>
          <a:prstGeom prst="rect">
            <a:avLst/>
          </a:prstGeom>
          <a:solidFill>
            <a:srgbClr val="81BC00"/>
          </a:solidFill>
          <a:ln>
            <a:noFill/>
          </a:ln>
          <a:effectLst/>
          <a:extLst/>
        </p:spPr>
        <p:txBody>
          <a:bodyPr wrap="none" anchor="ctr"/>
          <a:lstStyle/>
          <a:p>
            <a:pPr defTabSz="914400" fontAlgn="base">
              <a:spcBef>
                <a:spcPct val="0"/>
              </a:spcBef>
              <a:spcAft>
                <a:spcPct val="0"/>
              </a:spcAft>
            </a:pPr>
            <a:endParaRPr lang="en-GB" sz="5000">
              <a:solidFill>
                <a:srgbClr val="2E3192"/>
              </a:solidFill>
            </a:endParaRPr>
          </a:p>
        </p:txBody>
      </p:sp>
      <p:sp>
        <p:nvSpPr>
          <p:cNvPr id="6" name="Title 1"/>
          <p:cNvSpPr>
            <a:spLocks noGrp="1"/>
          </p:cNvSpPr>
          <p:nvPr>
            <p:ph type="title"/>
          </p:nvPr>
        </p:nvSpPr>
        <p:spPr>
          <a:xfrm>
            <a:off x="838199" y="1702713"/>
            <a:ext cx="7239001" cy="584775"/>
          </a:xfrm>
        </p:spPr>
        <p:txBody>
          <a:bodyPr wrap="square" lIns="0" anchor="t" anchorCtr="0">
            <a:spAutoFit/>
          </a:bodyPr>
          <a:lstStyle>
            <a:lvl1pPr algn="l">
              <a:defRPr sz="3200" baseline="0">
                <a:solidFill>
                  <a:srgbClr val="005E86"/>
                </a:solidFill>
                <a:latin typeface="18 VAG Rounded Bold   07390"/>
              </a:defRPr>
            </a:lvl1pPr>
          </a:lstStyle>
          <a:p>
            <a:r>
              <a:rPr lang="en-US" smtClean="0"/>
              <a:t>Click to edit Master title style</a:t>
            </a:r>
            <a:endParaRPr lang="en-US" dirty="0"/>
          </a:p>
        </p:txBody>
      </p:sp>
      <p:sp>
        <p:nvSpPr>
          <p:cNvPr id="7" name="Content Placeholder 2"/>
          <p:cNvSpPr>
            <a:spLocks noGrp="1"/>
          </p:cNvSpPr>
          <p:nvPr>
            <p:ph idx="1"/>
          </p:nvPr>
        </p:nvSpPr>
        <p:spPr>
          <a:xfrm>
            <a:off x="838200" y="2484437"/>
            <a:ext cx="7239000" cy="3306763"/>
          </a:xfrm>
        </p:spPr>
        <p:txBody>
          <a:bodyPr lIns="0" tIns="0" rIns="0" bIns="0">
            <a:normAutofit/>
          </a:bodyPr>
          <a:lstStyle>
            <a:lvl1pPr marL="0" indent="0">
              <a:lnSpc>
                <a:spcPct val="100000"/>
              </a:lnSpc>
              <a:spcBef>
                <a:spcPts val="0"/>
              </a:spcBef>
              <a:buNone/>
              <a:defRPr sz="2400">
                <a:solidFill>
                  <a:srgbClr val="005E86"/>
                </a:solidFill>
                <a:latin typeface="18 VAG Rounded Light   02390"/>
              </a:defRPr>
            </a:lvl1pPr>
            <a:lvl2pPr>
              <a:defRPr sz="1800">
                <a:solidFill>
                  <a:srgbClr val="005E86"/>
                </a:solidFill>
                <a:latin typeface="18 VAG Rounded Light   02390"/>
              </a:defRPr>
            </a:lvl2pPr>
            <a:lvl3pPr>
              <a:defRPr sz="1800">
                <a:solidFill>
                  <a:srgbClr val="005E86"/>
                </a:solidFill>
                <a:latin typeface="18 VAG Rounded Light   02390"/>
              </a:defRPr>
            </a:lvl3pPr>
            <a:lvl4pPr>
              <a:defRPr sz="1800">
                <a:solidFill>
                  <a:srgbClr val="005E86"/>
                </a:solidFill>
                <a:latin typeface="18 VAG Rounded Light   02390"/>
              </a:defRPr>
            </a:lvl4pPr>
            <a:lvl5pPr>
              <a:defRPr sz="1800">
                <a:solidFill>
                  <a:srgbClr val="005E86"/>
                </a:solidFill>
                <a:latin typeface="18 VAG Rounded Light   02390"/>
              </a:defRPr>
            </a:lvl5pPr>
          </a:lstStyle>
          <a:p>
            <a:pPr lvl="0"/>
            <a:r>
              <a:rPr lang="en-US" smtClean="0"/>
              <a:t>Click to edit Master text styles</a:t>
            </a:r>
          </a:p>
        </p:txBody>
      </p:sp>
      <p:sp>
        <p:nvSpPr>
          <p:cNvPr id="9" name="Rectangle 5"/>
          <p:cNvSpPr>
            <a:spLocks noChangeArrowheads="1"/>
          </p:cNvSpPr>
          <p:nvPr userDrawn="1"/>
        </p:nvSpPr>
        <p:spPr bwMode="auto">
          <a:xfrm>
            <a:off x="8783638" y="908050"/>
            <a:ext cx="360362" cy="5949950"/>
          </a:xfrm>
          <a:prstGeom prst="rect">
            <a:avLst/>
          </a:prstGeom>
          <a:solidFill>
            <a:srgbClr val="005E86"/>
          </a:solidFill>
          <a:ln>
            <a:noFill/>
          </a:ln>
          <a:effectLst/>
          <a:extLst/>
        </p:spPr>
        <p:txBody>
          <a:bodyPr wrap="none" anchor="ctr"/>
          <a:lstStyle/>
          <a:p>
            <a:pPr defTabSz="914400" fontAlgn="base">
              <a:spcBef>
                <a:spcPct val="0"/>
              </a:spcBef>
              <a:spcAft>
                <a:spcPct val="0"/>
              </a:spcAft>
            </a:pPr>
            <a:endParaRPr lang="en-GB" sz="5000">
              <a:solidFill>
                <a:srgbClr val="2E3192"/>
              </a:solidFill>
            </a:endParaRPr>
          </a:p>
        </p:txBody>
      </p:sp>
      <p:sp>
        <p:nvSpPr>
          <p:cNvPr id="2" name="TextBox 1"/>
          <p:cNvSpPr txBox="1"/>
          <p:nvPr userDrawn="1"/>
        </p:nvSpPr>
        <p:spPr>
          <a:xfrm>
            <a:off x="798982" y="6227439"/>
            <a:ext cx="2149624" cy="307777"/>
          </a:xfrm>
          <a:prstGeom prst="rect">
            <a:avLst/>
          </a:prstGeom>
          <a:noFill/>
        </p:spPr>
        <p:txBody>
          <a:bodyPr wrap="square" rtlCol="0">
            <a:spAutoFit/>
          </a:bodyPr>
          <a:lstStyle/>
          <a:p>
            <a:pPr algn="l"/>
            <a:r>
              <a:rPr lang="en-GB" sz="1400" b="1" dirty="0" smtClean="0">
                <a:solidFill>
                  <a:srgbClr val="005E86"/>
                </a:solidFill>
                <a:latin typeface="Arial" panose="020B0604020202020204" pitchFamily="34" charset="0"/>
                <a:cs typeface="Arial" panose="020B0604020202020204" pitchFamily="34" charset="0"/>
              </a:rPr>
              <a:t>www.hospiceuk.org</a:t>
            </a:r>
            <a:endParaRPr lang="en-GB" sz="1400" b="1" dirty="0">
              <a:solidFill>
                <a:srgbClr val="005E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605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63" r:id="rId3"/>
    <p:sldLayoutId id="2147483664"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40" y="4653136"/>
            <a:ext cx="7560840" cy="1938992"/>
          </a:xfrm>
        </p:spPr>
        <p:txBody>
          <a:bodyPr/>
          <a:lstStyle/>
          <a:p>
            <a:r>
              <a:rPr lang="en-GB" sz="2400" b="1" i="1" dirty="0" smtClean="0"/>
              <a:t>The Hospice UK perspective</a:t>
            </a:r>
            <a:r>
              <a:rPr lang="en-GB" sz="2400" b="1" dirty="0" smtClean="0"/>
              <a:t/>
            </a:r>
            <a:br>
              <a:rPr lang="en-GB" sz="2400" b="1" dirty="0" smtClean="0"/>
            </a:br>
            <a:r>
              <a:rPr lang="en-GB" sz="2400" b="1" dirty="0" smtClean="0"/>
              <a:t>11 October 2016</a:t>
            </a:r>
            <a:br>
              <a:rPr lang="en-GB" sz="2400" b="1" dirty="0" smtClean="0"/>
            </a:br>
            <a:r>
              <a:rPr lang="en-GB" sz="2400" b="1" i="1" dirty="0" smtClean="0"/>
              <a:t/>
            </a:r>
            <a:br>
              <a:rPr lang="en-GB" sz="2400" b="1" i="1" dirty="0" smtClean="0"/>
            </a:br>
            <a:r>
              <a:rPr lang="en-GB" sz="2400" b="1" dirty="0" smtClean="0"/>
              <a:t>Antonia Bunnin</a:t>
            </a:r>
            <a:br>
              <a:rPr lang="en-GB" sz="2400" b="1" dirty="0" smtClean="0"/>
            </a:br>
            <a:r>
              <a:rPr lang="en-GB" sz="2400" b="1" dirty="0" smtClean="0"/>
              <a:t>Director of Hospice Support and Development</a:t>
            </a:r>
            <a:endParaRPr lang="en-GB" sz="2400" b="1" dirty="0"/>
          </a:p>
        </p:txBody>
      </p:sp>
      <p:sp>
        <p:nvSpPr>
          <p:cNvPr id="4" name="Rectangle 3"/>
          <p:cNvSpPr/>
          <p:nvPr/>
        </p:nvSpPr>
        <p:spPr>
          <a:xfrm>
            <a:off x="4067944" y="1025153"/>
            <a:ext cx="5076056" cy="954107"/>
          </a:xfrm>
          <a:prstGeom prst="rect">
            <a:avLst/>
          </a:prstGeom>
        </p:spPr>
        <p:txBody>
          <a:bodyPr wrap="square">
            <a:spAutoFit/>
          </a:bodyPr>
          <a:lstStyle/>
          <a:p>
            <a:r>
              <a:rPr lang="en-GB" sz="2800" b="1" i="1" dirty="0" smtClean="0">
                <a:solidFill>
                  <a:schemeClr val="bg1"/>
                </a:solidFill>
                <a:latin typeface="18 VAG Rounded Bold   07390"/>
              </a:rPr>
              <a:t>Outcome measures in palliative care – a new future</a:t>
            </a:r>
            <a:endParaRPr lang="en-GB" sz="2800" dirty="0">
              <a:solidFill>
                <a:schemeClr val="bg1"/>
              </a:solidFill>
              <a:latin typeface="18 VAG Rounded Bold   07390"/>
            </a:endParaRPr>
          </a:p>
        </p:txBody>
      </p:sp>
    </p:spTree>
    <p:extLst>
      <p:ext uri="{BB962C8B-B14F-4D97-AF65-F5344CB8AC3E}">
        <p14:creationId xmlns:p14="http://schemas.microsoft.com/office/powerpoint/2010/main" val="393626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627784" y="332656"/>
            <a:ext cx="6264697" cy="954107"/>
          </a:xfrm>
        </p:spPr>
        <p:txBody>
          <a:bodyPr/>
          <a:lstStyle/>
          <a:p>
            <a:r>
              <a:rPr lang="en-GB" b="1" dirty="0" smtClean="0"/>
              <a:t>CCG statement on Quality Account</a:t>
            </a:r>
            <a:endParaRPr lang="en-GB" b="1" dirty="0"/>
          </a:p>
        </p:txBody>
      </p:sp>
      <p:sp>
        <p:nvSpPr>
          <p:cNvPr id="6" name="TextBox 5"/>
          <p:cNvSpPr txBox="1"/>
          <p:nvPr/>
        </p:nvSpPr>
        <p:spPr>
          <a:xfrm>
            <a:off x="323528" y="1286763"/>
            <a:ext cx="8352928" cy="4154984"/>
          </a:xfrm>
          <a:prstGeom prst="rect">
            <a:avLst/>
          </a:prstGeom>
          <a:noFill/>
        </p:spPr>
        <p:txBody>
          <a:bodyPr wrap="square" rtlCol="0">
            <a:spAutoFit/>
          </a:bodyPr>
          <a:lstStyle/>
          <a:p>
            <a:r>
              <a:rPr lang="en-GB" sz="2200" dirty="0" smtClean="0">
                <a:solidFill>
                  <a:srgbClr val="005E86"/>
                </a:solidFill>
                <a:latin typeface="18 VAG Rounded Light   02390"/>
              </a:rPr>
              <a:t>“We were pleased to note the hospice’s stated commitment to achieving the best possible outcomes for all its patients and those close to them.  However, we were disappointed that no further information was given about how the hospice measures outcomes for patients, what outcome measurement tools they use and whether these are validated tools, and what steps the hospice has taken to understand and improve patient outcomes.</a:t>
            </a:r>
            <a:endParaRPr lang="en-GB" sz="2200" dirty="0" smtClean="0">
              <a:latin typeface="18 VAG Rounded Light   02390"/>
            </a:endParaRPr>
          </a:p>
          <a:p>
            <a:endParaRPr lang="en-GB" sz="2200" dirty="0" smtClean="0">
              <a:solidFill>
                <a:srgbClr val="005E86"/>
              </a:solidFill>
              <a:latin typeface="18 VAG Rounded Light   02390"/>
            </a:endParaRPr>
          </a:p>
          <a:p>
            <a:r>
              <a:rPr lang="en-GB" sz="2200" dirty="0" smtClean="0">
                <a:solidFill>
                  <a:srgbClr val="005E86"/>
                </a:solidFill>
                <a:latin typeface="18 VAG Rounded Light   02390"/>
              </a:rPr>
              <a:t>“In the coming year, we look forward to discussing with the hospice how the introduction of validated outcome measurement tools might be used to inform care to support individual patient needs, and indeed service design and commissioning.”</a:t>
            </a:r>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627784" y="332656"/>
            <a:ext cx="6264697" cy="954107"/>
          </a:xfrm>
        </p:spPr>
        <p:txBody>
          <a:bodyPr/>
          <a:lstStyle/>
          <a:p>
            <a:r>
              <a:rPr lang="en-GB" b="1" dirty="0" smtClean="0"/>
              <a:t>CCG statement on Quality Account</a:t>
            </a:r>
            <a:endParaRPr lang="en-GB" b="1" dirty="0"/>
          </a:p>
        </p:txBody>
      </p:sp>
      <p:sp>
        <p:nvSpPr>
          <p:cNvPr id="6" name="TextBox 5"/>
          <p:cNvSpPr txBox="1"/>
          <p:nvPr/>
        </p:nvSpPr>
        <p:spPr>
          <a:xfrm>
            <a:off x="323528" y="1286763"/>
            <a:ext cx="8352928" cy="4154984"/>
          </a:xfrm>
          <a:prstGeom prst="rect">
            <a:avLst/>
          </a:prstGeom>
          <a:noFill/>
        </p:spPr>
        <p:txBody>
          <a:bodyPr wrap="square" rtlCol="0">
            <a:spAutoFit/>
          </a:bodyPr>
          <a:lstStyle/>
          <a:p>
            <a:r>
              <a:rPr lang="en-GB" sz="2200" dirty="0" smtClean="0">
                <a:solidFill>
                  <a:srgbClr val="005E86"/>
                </a:solidFill>
                <a:latin typeface="18 VAG Rounded Light   02390"/>
              </a:rPr>
              <a:t>“We were pleased to note the hospice’s stated commitment to achieving the best possible outcomes for all its patients and those close to them.  However, we were disappointed that no further information was given about how the hospice measures outcomes for patients, what outcome measurement tools they use and whether these are validated tools, and what steps the hospice has taken to understand and improve patient outcomes.</a:t>
            </a:r>
            <a:endParaRPr lang="en-GB" sz="2200" dirty="0" smtClean="0">
              <a:latin typeface="18 VAG Rounded Light   02390"/>
            </a:endParaRPr>
          </a:p>
          <a:p>
            <a:endParaRPr lang="en-GB" sz="2200" dirty="0" smtClean="0">
              <a:solidFill>
                <a:srgbClr val="005E86"/>
              </a:solidFill>
              <a:latin typeface="18 VAG Rounded Light   02390"/>
            </a:endParaRPr>
          </a:p>
          <a:p>
            <a:r>
              <a:rPr lang="en-GB" sz="2200" dirty="0" smtClean="0">
                <a:solidFill>
                  <a:srgbClr val="005E86"/>
                </a:solidFill>
                <a:latin typeface="18 VAG Rounded Light   02390"/>
              </a:rPr>
              <a:t>“In the coming year, we look forward to discussing with the hospice how the introduction of validated outcome measurement tools might be used to inform care to support individual patient needs, and indeed service design and commissioning.”</a:t>
            </a:r>
          </a:p>
        </p:txBody>
      </p:sp>
      <p:sp>
        <p:nvSpPr>
          <p:cNvPr id="4" name="Multiply 3"/>
          <p:cNvSpPr/>
          <p:nvPr/>
        </p:nvSpPr>
        <p:spPr>
          <a:xfrm>
            <a:off x="1187624" y="332656"/>
            <a:ext cx="6768752" cy="5760640"/>
          </a:xfrm>
          <a:prstGeom prst="mathMultiply">
            <a:avLst/>
          </a:prstGeom>
          <a:solidFill>
            <a:srgbClr val="FF00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55776" y="332656"/>
            <a:ext cx="6588223" cy="1384995"/>
          </a:xfrm>
        </p:spPr>
        <p:txBody>
          <a:bodyPr/>
          <a:lstStyle/>
          <a:p>
            <a:r>
              <a:rPr lang="en-GB" dirty="0" smtClean="0"/>
              <a:t>Developing the support and resources to realise the full potential of OACC</a:t>
            </a:r>
            <a:endParaRPr lang="en-GB" i="1" dirty="0"/>
          </a:p>
        </p:txBody>
      </p:sp>
      <p:pic>
        <p:nvPicPr>
          <p:cNvPr id="55298" name="Picture 2" descr="C:\Users\Ton\Desktop\OACC TtT feedback.jpg"/>
          <p:cNvPicPr>
            <a:picLocks noChangeAspect="1" noChangeArrowheads="1"/>
          </p:cNvPicPr>
          <p:nvPr/>
        </p:nvPicPr>
        <p:blipFill>
          <a:blip r:embed="rId3"/>
          <a:srcRect/>
          <a:stretch>
            <a:fillRect/>
          </a:stretch>
        </p:blipFill>
        <p:spPr bwMode="auto">
          <a:xfrm>
            <a:off x="251520" y="3215902"/>
            <a:ext cx="3862081" cy="2742157"/>
          </a:xfrm>
          <a:prstGeom prst="rect">
            <a:avLst/>
          </a:prstGeom>
          <a:noFill/>
        </p:spPr>
      </p:pic>
      <p:pic>
        <p:nvPicPr>
          <p:cNvPr id="55299" name="Picture 3" descr="C:\Users\Ton\Desktop\OACC community of practice.jpg"/>
          <p:cNvPicPr>
            <a:picLocks noChangeAspect="1" noChangeArrowheads="1"/>
          </p:cNvPicPr>
          <p:nvPr/>
        </p:nvPicPr>
        <p:blipFill>
          <a:blip r:embed="rId4"/>
          <a:srcRect/>
          <a:stretch>
            <a:fillRect/>
          </a:stretch>
        </p:blipFill>
        <p:spPr bwMode="auto">
          <a:xfrm>
            <a:off x="4257617" y="1844824"/>
            <a:ext cx="4404868" cy="2885887"/>
          </a:xfrm>
          <a:prstGeom prst="rect">
            <a:avLst/>
          </a:prstGeom>
          <a:noFill/>
        </p:spPr>
      </p:pic>
      <p:sp>
        <p:nvSpPr>
          <p:cNvPr id="6" name="TextBox 5"/>
          <p:cNvSpPr txBox="1"/>
          <p:nvPr/>
        </p:nvSpPr>
        <p:spPr>
          <a:xfrm>
            <a:off x="132936" y="1937157"/>
            <a:ext cx="3980665" cy="1200329"/>
          </a:xfrm>
          <a:prstGeom prst="rect">
            <a:avLst/>
          </a:prstGeom>
          <a:noFill/>
        </p:spPr>
        <p:txBody>
          <a:bodyPr wrap="square" rtlCol="0">
            <a:spAutoFit/>
          </a:bodyPr>
          <a:lstStyle/>
          <a:p>
            <a:r>
              <a:rPr lang="en-GB" sz="2400" dirty="0" smtClean="0">
                <a:solidFill>
                  <a:srgbClr val="005E86"/>
                </a:solidFill>
                <a:latin typeface="18 VAG Rounded Light   02390"/>
              </a:rPr>
              <a:t>Feedback and ideas from the OACC Train the Trainer workshops...</a:t>
            </a:r>
            <a:endParaRPr lang="en-GB" sz="2400" dirty="0">
              <a:solidFill>
                <a:srgbClr val="005E86"/>
              </a:solidFill>
              <a:latin typeface="18 VAG Rounded Light   02390"/>
            </a:endParaRPr>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55776" y="332656"/>
            <a:ext cx="6588223" cy="523220"/>
          </a:xfrm>
        </p:spPr>
        <p:txBody>
          <a:bodyPr/>
          <a:lstStyle/>
          <a:p>
            <a:r>
              <a:rPr lang="en-GB" dirty="0" smtClean="0"/>
              <a:t>“Mighty oaks from little acorns grow”</a:t>
            </a:r>
            <a:endParaRPr lang="en-GB" i="1" dirty="0"/>
          </a:p>
        </p:txBody>
      </p:sp>
      <p:pic>
        <p:nvPicPr>
          <p:cNvPr id="56322" name="Picture 2" descr="C:\Users\Ton\Desktop\Bonsai oak.jpg"/>
          <p:cNvPicPr>
            <a:picLocks noChangeAspect="1" noChangeArrowheads="1"/>
          </p:cNvPicPr>
          <p:nvPr/>
        </p:nvPicPr>
        <p:blipFill>
          <a:blip r:embed="rId3"/>
          <a:srcRect/>
          <a:stretch>
            <a:fillRect/>
          </a:stretch>
        </p:blipFill>
        <p:spPr bwMode="auto">
          <a:xfrm>
            <a:off x="466775" y="3112210"/>
            <a:ext cx="2089001" cy="2660520"/>
          </a:xfrm>
          <a:prstGeom prst="rect">
            <a:avLst/>
          </a:prstGeom>
          <a:noFill/>
        </p:spPr>
      </p:pic>
      <p:pic>
        <p:nvPicPr>
          <p:cNvPr id="56323" name="Picture 3" descr="C:\Users\Ton\Desktop\Estonian oak tree of the year.jpg"/>
          <p:cNvPicPr>
            <a:picLocks noChangeAspect="1" noChangeArrowheads="1"/>
          </p:cNvPicPr>
          <p:nvPr/>
        </p:nvPicPr>
        <p:blipFill>
          <a:blip r:embed="rId4"/>
          <a:srcRect/>
          <a:stretch>
            <a:fillRect/>
          </a:stretch>
        </p:blipFill>
        <p:spPr bwMode="auto">
          <a:xfrm>
            <a:off x="3263179" y="1700808"/>
            <a:ext cx="5223349" cy="2952328"/>
          </a:xfrm>
          <a:prstGeom prst="rect">
            <a:avLst/>
          </a:prstGeom>
          <a:noFill/>
        </p:spPr>
      </p:pic>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80928"/>
            <a:ext cx="6840759" cy="2923877"/>
          </a:xfrm>
        </p:spPr>
        <p:txBody>
          <a:bodyPr/>
          <a:lstStyle/>
          <a:p>
            <a:r>
              <a:rPr lang="en-GB" sz="2400" b="1" dirty="0" smtClean="0"/>
              <a:t>Thank you</a:t>
            </a:r>
            <a:r>
              <a:rPr lang="en-GB" sz="2000" b="1" dirty="0" smtClean="0"/>
              <a:t/>
            </a:r>
            <a:br>
              <a:rPr lang="en-GB" sz="2000" b="1" dirty="0" smtClean="0"/>
            </a:br>
            <a:r>
              <a:rPr lang="en-GB" sz="2000" dirty="0" smtClean="0"/>
              <a:t/>
            </a:r>
            <a:br>
              <a:rPr lang="en-GB" sz="2000" dirty="0" smtClean="0"/>
            </a:br>
            <a:r>
              <a:rPr lang="en-GB" sz="2000" dirty="0" smtClean="0"/>
              <a:t>Antonia Bunnin</a:t>
            </a:r>
            <a:br>
              <a:rPr lang="en-GB" sz="2000" dirty="0" smtClean="0"/>
            </a:br>
            <a:r>
              <a:rPr lang="en-GB" sz="2000" dirty="0" smtClean="0"/>
              <a:t>Director of Hospice Support and Development</a:t>
            </a:r>
            <a:br>
              <a:rPr lang="en-GB" sz="2000" dirty="0" smtClean="0"/>
            </a:br>
            <a:r>
              <a:rPr lang="en-GB" sz="2000" dirty="0" smtClean="0"/>
              <a:t/>
            </a:r>
            <a:br>
              <a:rPr lang="en-GB" sz="2000" dirty="0" smtClean="0"/>
            </a:br>
            <a:r>
              <a:rPr lang="en-GB" sz="2000" dirty="0" smtClean="0"/>
              <a:t>a.bunnin@hospiceuk.org</a:t>
            </a:r>
            <a:br>
              <a:rPr lang="en-GB" sz="2000" dirty="0" smtClean="0"/>
            </a:br>
            <a:r>
              <a:rPr lang="en-GB" sz="2000" dirty="0" smtClean="0"/>
              <a:t/>
            </a:r>
            <a:br>
              <a:rPr lang="en-GB" sz="2000" dirty="0" smtClean="0"/>
            </a:br>
            <a:r>
              <a:rPr lang="en-GB" sz="2000" dirty="0" smtClean="0"/>
              <a:t>020 7520 8201</a:t>
            </a:r>
            <a:br>
              <a:rPr lang="en-GB" sz="2000" dirty="0" smtClean="0"/>
            </a:br>
            <a:endParaRPr lang="en-GB" sz="2000" b="1" dirty="0"/>
          </a:p>
        </p:txBody>
      </p:sp>
    </p:spTree>
    <p:extLst>
      <p:ext uri="{BB962C8B-B14F-4D97-AF65-F5344CB8AC3E}">
        <p14:creationId xmlns:p14="http://schemas.microsoft.com/office/powerpoint/2010/main" val="332455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n\Desktop\chairman-mao3.jpg"/>
          <p:cNvPicPr>
            <a:picLocks noGrp="1" noChangeAspect="1" noChangeArrowheads="1"/>
          </p:cNvPicPr>
          <p:nvPr>
            <p:ph idx="1"/>
          </p:nvPr>
        </p:nvPicPr>
        <p:blipFill>
          <a:blip r:embed="rId3"/>
          <a:srcRect/>
          <a:stretch>
            <a:fillRect/>
          </a:stretch>
        </p:blipFill>
        <p:spPr bwMode="auto">
          <a:xfrm>
            <a:off x="6084168" y="2866370"/>
            <a:ext cx="1579160" cy="2017018"/>
          </a:xfrm>
          <a:prstGeom prst="rect">
            <a:avLst/>
          </a:prstGeom>
          <a:noFill/>
        </p:spPr>
      </p:pic>
      <p:sp>
        <p:nvSpPr>
          <p:cNvPr id="5" name="Rectangle 4"/>
          <p:cNvSpPr/>
          <p:nvPr/>
        </p:nvSpPr>
        <p:spPr>
          <a:xfrm>
            <a:off x="251520" y="4883388"/>
            <a:ext cx="6408712" cy="892552"/>
          </a:xfrm>
          <a:prstGeom prst="rect">
            <a:avLst/>
          </a:prstGeom>
        </p:spPr>
        <p:txBody>
          <a:bodyPr wrap="square">
            <a:spAutoFit/>
          </a:bodyPr>
          <a:lstStyle/>
          <a:p>
            <a:r>
              <a:rPr lang="en-US" sz="2800" dirty="0" smtClean="0">
                <a:solidFill>
                  <a:srgbClr val="005E86"/>
                </a:solidFill>
                <a:latin typeface="18 VAG Rounded Light   02390"/>
              </a:rPr>
              <a:t>“</a:t>
            </a:r>
            <a:r>
              <a:rPr lang="en-US" sz="2400" dirty="0" smtClean="0">
                <a:solidFill>
                  <a:srgbClr val="005E86"/>
                </a:solidFill>
                <a:latin typeface="18 VAG Rounded Light   02390"/>
              </a:rPr>
              <a:t>Let a hundred flowers bloom,</a:t>
            </a:r>
          </a:p>
          <a:p>
            <a:r>
              <a:rPr lang="en-US" sz="2400" dirty="0" smtClean="0">
                <a:solidFill>
                  <a:srgbClr val="005E86"/>
                </a:solidFill>
                <a:latin typeface="18 VAG Rounded Light   02390"/>
              </a:rPr>
              <a:t>let a hundred schools of thought contend”</a:t>
            </a:r>
          </a:p>
        </p:txBody>
      </p:sp>
      <p:pic>
        <p:nvPicPr>
          <p:cNvPr id="1027" name="Picture 3" descr="C:\Users\Ton\Desktop\stock-illustration-2012-desk-calendar-2012-desk-calendar-csp7521122-lhSyPm-clipart.png"/>
          <p:cNvPicPr>
            <a:picLocks noChangeAspect="1" noChangeArrowheads="1"/>
          </p:cNvPicPr>
          <p:nvPr/>
        </p:nvPicPr>
        <p:blipFill>
          <a:blip r:embed="rId4"/>
          <a:srcRect/>
          <a:stretch>
            <a:fillRect/>
          </a:stretch>
        </p:blipFill>
        <p:spPr bwMode="auto">
          <a:xfrm>
            <a:off x="4560337" y="260648"/>
            <a:ext cx="3684071" cy="2306805"/>
          </a:xfrm>
          <a:prstGeom prst="rect">
            <a:avLst/>
          </a:prstGeom>
          <a:noFill/>
        </p:spPr>
      </p:pic>
      <p:pic>
        <p:nvPicPr>
          <p:cNvPr id="1028" name="Picture 4" descr="C:\Users\Ton\Desktop\field of flowers.jpg"/>
          <p:cNvPicPr>
            <a:picLocks noChangeAspect="1" noChangeArrowheads="1"/>
          </p:cNvPicPr>
          <p:nvPr/>
        </p:nvPicPr>
        <p:blipFill>
          <a:blip r:embed="rId5"/>
          <a:srcRect/>
          <a:stretch>
            <a:fillRect/>
          </a:stretch>
        </p:blipFill>
        <p:spPr bwMode="auto">
          <a:xfrm>
            <a:off x="467544" y="1556392"/>
            <a:ext cx="4536503" cy="2905946"/>
          </a:xfrm>
          <a:prstGeom prst="rect">
            <a:avLst/>
          </a:prstGeom>
          <a:noFill/>
        </p:spPr>
      </p:pic>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7" y="332656"/>
            <a:ext cx="6336704" cy="523220"/>
          </a:xfrm>
        </p:spPr>
        <p:txBody>
          <a:bodyPr/>
          <a:lstStyle/>
          <a:p>
            <a:r>
              <a:rPr lang="en-GB" b="1" dirty="0" smtClean="0"/>
              <a:t>The game-changers</a:t>
            </a:r>
            <a:endParaRPr lang="en-GB" b="1" dirty="0"/>
          </a:p>
        </p:txBody>
      </p:sp>
      <p:pic>
        <p:nvPicPr>
          <p:cNvPr id="5" name="Picture 5" descr="C:\Users\a.bunnin\AppData\Local\Microsoft\Windows\Temporary Internet Files\Content.Outlook\J9C9125N\Final report front cover.jpg"/>
          <p:cNvPicPr>
            <a:picLocks noGrp="1" noChangeAspect="1" noChangeArrowheads="1"/>
          </p:cNvPicPr>
          <p:nvPr>
            <p:ph idx="1"/>
          </p:nvPr>
        </p:nvPicPr>
        <p:blipFill>
          <a:blip r:embed="rId3"/>
          <a:srcRect/>
          <a:stretch>
            <a:fillRect/>
          </a:stretch>
        </p:blipFill>
        <p:spPr bwMode="auto">
          <a:xfrm>
            <a:off x="899592" y="1340768"/>
            <a:ext cx="2845832" cy="4053841"/>
          </a:xfrm>
          <a:prstGeom prst="rect">
            <a:avLst/>
          </a:prstGeom>
          <a:noFill/>
          <a:ln w="9525">
            <a:noFill/>
            <a:miter lim="800000"/>
            <a:headEnd/>
            <a:tailEnd/>
          </a:ln>
        </p:spPr>
      </p:pic>
      <p:sp>
        <p:nvSpPr>
          <p:cNvPr id="4" name="Rectangle 3"/>
          <p:cNvSpPr txBox="1">
            <a:spLocks noChangeArrowheads="1"/>
          </p:cNvSpPr>
          <p:nvPr/>
        </p:nvSpPr>
        <p:spPr>
          <a:xfrm>
            <a:off x="323528" y="1484784"/>
            <a:ext cx="5184576" cy="4464496"/>
          </a:xfrm>
          <a:prstGeom prst="rect">
            <a:avLst/>
          </a:prstGeom>
        </p:spPr>
        <p:txBody>
          <a:bodyPr vert="horz" lIns="0" tIns="0" rIns="0" bIns="0" rtlCol="0">
            <a:normAutofit/>
          </a:bodyPr>
          <a:lstStyle/>
          <a:p>
            <a:pPr marL="0" marR="0" lvl="0" indent="0" algn="l" defTabSz="457200" rtl="0" eaLnBrk="1" fontAlgn="auto" latinLnBrk="0" hangingPunct="1">
              <a:lnSpc>
                <a:spcPct val="110000"/>
              </a:lnSpc>
              <a:spcBef>
                <a:spcPts val="0"/>
              </a:spcBef>
              <a:spcAft>
                <a:spcPts val="0"/>
              </a:spcAft>
              <a:buClrTx/>
              <a:buSzTx/>
              <a:buFont typeface="Arial"/>
              <a:buNone/>
              <a:tabLst/>
              <a:defRPr/>
            </a:pPr>
            <a:endParaRPr kumimoji="0" lang="en-GB" sz="2000" b="0" i="0" u="none" strike="noStrike" kern="1200" cap="none" spc="0" normalizeH="0" baseline="0" noProof="0" dirty="0" smtClean="0">
              <a:ln>
                <a:noFill/>
              </a:ln>
              <a:solidFill>
                <a:schemeClr val="accent2">
                  <a:lumMod val="75000"/>
                </a:schemeClr>
              </a:solidFill>
              <a:effectLst/>
              <a:uLnTx/>
              <a:uFillTx/>
              <a:latin typeface="18 VAG Rounded Light   02390"/>
              <a:ea typeface="+mn-ea"/>
              <a:cs typeface="+mn-cs"/>
            </a:endParaRPr>
          </a:p>
        </p:txBody>
      </p:sp>
      <p:pic>
        <p:nvPicPr>
          <p:cNvPr id="3074" name="Picture 2" descr="Image result for oacc outcome measures"/>
          <p:cNvPicPr>
            <a:picLocks noChangeAspect="1" noChangeArrowheads="1"/>
          </p:cNvPicPr>
          <p:nvPr/>
        </p:nvPicPr>
        <p:blipFill>
          <a:blip r:embed="rId4"/>
          <a:srcRect/>
          <a:stretch>
            <a:fillRect/>
          </a:stretch>
        </p:blipFill>
        <p:spPr bwMode="auto">
          <a:xfrm>
            <a:off x="5292080" y="1700808"/>
            <a:ext cx="2917589" cy="3435506"/>
          </a:xfrm>
          <a:prstGeom prst="rect">
            <a:avLst/>
          </a:prstGeom>
          <a:noFill/>
        </p:spPr>
      </p:pic>
      <p:sp>
        <p:nvSpPr>
          <p:cNvPr id="7" name="TextBox 6"/>
          <p:cNvSpPr txBox="1"/>
          <p:nvPr/>
        </p:nvSpPr>
        <p:spPr>
          <a:xfrm>
            <a:off x="1547664" y="5579948"/>
            <a:ext cx="1742929" cy="400110"/>
          </a:xfrm>
          <a:prstGeom prst="rect">
            <a:avLst/>
          </a:prstGeom>
          <a:noFill/>
        </p:spPr>
        <p:txBody>
          <a:bodyPr wrap="square" rtlCol="0">
            <a:spAutoFit/>
          </a:bodyPr>
          <a:lstStyle/>
          <a:p>
            <a:r>
              <a:rPr lang="en-GB" sz="2000" dirty="0" smtClean="0">
                <a:solidFill>
                  <a:srgbClr val="005E86"/>
                </a:solidFill>
                <a:latin typeface="18 VAG Rounded Light   02390"/>
              </a:rPr>
              <a:t>October 2013</a:t>
            </a:r>
            <a:endParaRPr lang="en-GB" sz="2000" dirty="0">
              <a:solidFill>
                <a:srgbClr val="005E86"/>
              </a:solidFill>
              <a:latin typeface="18 VAG Rounded Light   02390"/>
            </a:endParaRPr>
          </a:p>
        </p:txBody>
      </p:sp>
      <p:sp>
        <p:nvSpPr>
          <p:cNvPr id="8" name="Rectangle 7"/>
          <p:cNvSpPr/>
          <p:nvPr/>
        </p:nvSpPr>
        <p:spPr>
          <a:xfrm>
            <a:off x="5940152" y="5579948"/>
            <a:ext cx="2008883" cy="400110"/>
          </a:xfrm>
          <a:prstGeom prst="rect">
            <a:avLst/>
          </a:prstGeom>
        </p:spPr>
        <p:txBody>
          <a:bodyPr wrap="none">
            <a:spAutoFit/>
          </a:bodyPr>
          <a:lstStyle/>
          <a:p>
            <a:r>
              <a:rPr lang="en-GB" sz="2000" dirty="0" smtClean="0">
                <a:solidFill>
                  <a:srgbClr val="005E86"/>
                </a:solidFill>
                <a:latin typeface="18 VAG Rounded Light   02390"/>
              </a:rPr>
              <a:t>December 2013</a:t>
            </a:r>
            <a:endParaRPr lang="en-GB" sz="2000" dirty="0">
              <a:solidFill>
                <a:srgbClr val="005E86"/>
              </a:solidFill>
              <a:latin typeface="18 VAG Rounded Light   02390"/>
            </a:endParaRPr>
          </a:p>
        </p:txBody>
      </p:sp>
      <p:sp>
        <p:nvSpPr>
          <p:cNvPr id="10" name="Plus 9"/>
          <p:cNvSpPr/>
          <p:nvPr/>
        </p:nvSpPr>
        <p:spPr>
          <a:xfrm>
            <a:off x="4067944" y="3140968"/>
            <a:ext cx="914400" cy="914400"/>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5E8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7" y="332656"/>
            <a:ext cx="6336704" cy="523220"/>
          </a:xfrm>
        </p:spPr>
        <p:txBody>
          <a:bodyPr/>
          <a:lstStyle/>
          <a:p>
            <a:r>
              <a:rPr lang="en-GB" b="1" dirty="0" smtClean="0"/>
              <a:t>A lot has happened since then...</a:t>
            </a:r>
            <a:endParaRPr lang="en-GB" b="1" dirty="0"/>
          </a:p>
        </p:txBody>
      </p:sp>
      <p:sp>
        <p:nvSpPr>
          <p:cNvPr id="4" name="Rectangle 3"/>
          <p:cNvSpPr txBox="1">
            <a:spLocks noChangeArrowheads="1"/>
          </p:cNvSpPr>
          <p:nvPr/>
        </p:nvSpPr>
        <p:spPr>
          <a:xfrm>
            <a:off x="323528" y="1484784"/>
            <a:ext cx="5184576" cy="4464496"/>
          </a:xfrm>
          <a:prstGeom prst="rect">
            <a:avLst/>
          </a:prstGeom>
        </p:spPr>
        <p:txBody>
          <a:bodyPr vert="horz" lIns="0" tIns="0" rIns="0" bIns="0" rtlCol="0">
            <a:normAutofit/>
          </a:bodyPr>
          <a:lstStyle/>
          <a:p>
            <a:pPr marL="0" marR="0" lvl="0" indent="0" algn="l" defTabSz="457200" rtl="0" eaLnBrk="1" fontAlgn="auto" latinLnBrk="0" hangingPunct="1">
              <a:lnSpc>
                <a:spcPct val="110000"/>
              </a:lnSpc>
              <a:spcBef>
                <a:spcPts val="0"/>
              </a:spcBef>
              <a:spcAft>
                <a:spcPts val="0"/>
              </a:spcAft>
              <a:buClrTx/>
              <a:buSzTx/>
              <a:buFont typeface="Arial"/>
              <a:buNone/>
              <a:tabLst/>
              <a:defRPr/>
            </a:pPr>
            <a:endParaRPr kumimoji="0" lang="en-GB" sz="2000" b="0" i="0" u="none" strike="noStrike" kern="1200" cap="none" spc="0" normalizeH="0" baseline="0" noProof="0" dirty="0" smtClean="0">
              <a:ln>
                <a:noFill/>
              </a:ln>
              <a:solidFill>
                <a:schemeClr val="accent2">
                  <a:lumMod val="75000"/>
                </a:schemeClr>
              </a:solidFill>
              <a:effectLst/>
              <a:uLnTx/>
              <a:uFillTx/>
              <a:latin typeface="18 VAG Rounded Light   02390"/>
              <a:ea typeface="+mn-ea"/>
              <a:cs typeface="+mn-cs"/>
            </a:endParaRPr>
          </a:p>
        </p:txBody>
      </p:sp>
      <p:sp>
        <p:nvSpPr>
          <p:cNvPr id="7" name="TextBox 6"/>
          <p:cNvSpPr txBox="1"/>
          <p:nvPr/>
        </p:nvSpPr>
        <p:spPr>
          <a:xfrm>
            <a:off x="179511" y="5087505"/>
            <a:ext cx="4265658" cy="923330"/>
          </a:xfrm>
          <a:prstGeom prst="rect">
            <a:avLst/>
          </a:prstGeom>
          <a:noFill/>
        </p:spPr>
        <p:txBody>
          <a:bodyPr wrap="square" rtlCol="0">
            <a:spAutoFit/>
          </a:bodyPr>
          <a:lstStyle/>
          <a:p>
            <a:r>
              <a:rPr lang="en-GB" dirty="0" smtClean="0">
                <a:solidFill>
                  <a:srgbClr val="005E86"/>
                </a:solidFill>
                <a:latin typeface="18 VAG Rounded Light   02390"/>
              </a:rPr>
              <a:t>Jointly launched OACC Palliative Care Outcome Measures Resource Pack: May 2015</a:t>
            </a:r>
            <a:endParaRPr lang="en-GB" dirty="0">
              <a:solidFill>
                <a:srgbClr val="005E86"/>
              </a:solidFill>
              <a:latin typeface="18 VAG Rounded Light   02390"/>
            </a:endParaRPr>
          </a:p>
        </p:txBody>
      </p:sp>
      <p:sp>
        <p:nvSpPr>
          <p:cNvPr id="8" name="Rectangle 7"/>
          <p:cNvSpPr/>
          <p:nvPr/>
        </p:nvSpPr>
        <p:spPr>
          <a:xfrm>
            <a:off x="4445169" y="5087505"/>
            <a:ext cx="4303295" cy="646331"/>
          </a:xfrm>
          <a:prstGeom prst="rect">
            <a:avLst/>
          </a:prstGeom>
        </p:spPr>
        <p:txBody>
          <a:bodyPr wrap="square">
            <a:spAutoFit/>
          </a:bodyPr>
          <a:lstStyle/>
          <a:p>
            <a:r>
              <a:rPr lang="en-GB" dirty="0" smtClean="0">
                <a:solidFill>
                  <a:srgbClr val="005E86"/>
                </a:solidFill>
                <a:latin typeface="18 VAG Rounded Light   02390"/>
              </a:rPr>
              <a:t>Jointly delivered OACC Train the Trainer workshops x7: March – Nov 2016</a:t>
            </a:r>
            <a:endParaRPr lang="en-GB" dirty="0">
              <a:solidFill>
                <a:srgbClr val="005E86"/>
              </a:solidFill>
              <a:latin typeface="18 VAG Rounded Light   02390"/>
            </a:endParaRPr>
          </a:p>
        </p:txBody>
      </p:sp>
      <p:pic>
        <p:nvPicPr>
          <p:cNvPr id="9" name="Picture 3" descr="OACC resource pack.jpg"/>
          <p:cNvPicPr>
            <a:picLocks noChangeAspect="1"/>
          </p:cNvPicPr>
          <p:nvPr/>
        </p:nvPicPr>
        <p:blipFill>
          <a:blip r:embed="rId3"/>
          <a:srcRect/>
          <a:stretch>
            <a:fillRect/>
          </a:stretch>
        </p:blipFill>
        <p:spPr bwMode="auto">
          <a:xfrm>
            <a:off x="323528" y="1484784"/>
            <a:ext cx="3384376" cy="3383485"/>
          </a:xfrm>
          <a:prstGeom prst="rect">
            <a:avLst/>
          </a:prstGeom>
          <a:noFill/>
          <a:ln w="9525">
            <a:noFill/>
            <a:miter lim="800000"/>
            <a:headEnd/>
            <a:tailEnd/>
          </a:ln>
        </p:spPr>
      </p:pic>
      <p:pic>
        <p:nvPicPr>
          <p:cNvPr id="50178" name="Picture 2" descr="C:\Users\Ton\Desktop\FullSizeRender (1).jpg"/>
          <p:cNvPicPr>
            <a:picLocks noGrp="1" noChangeAspect="1" noChangeArrowheads="1"/>
          </p:cNvPicPr>
          <p:nvPr>
            <p:ph idx="1"/>
          </p:nvPr>
        </p:nvPicPr>
        <p:blipFill>
          <a:blip r:embed="rId4"/>
          <a:srcRect/>
          <a:stretch>
            <a:fillRect/>
          </a:stretch>
        </p:blipFill>
        <p:spPr bwMode="auto">
          <a:xfrm>
            <a:off x="4445169" y="2446690"/>
            <a:ext cx="3600400" cy="2491336"/>
          </a:xfrm>
          <a:prstGeom prst="rect">
            <a:avLst/>
          </a:prstGeom>
          <a:noFill/>
        </p:spPr>
      </p:pic>
      <p:pic>
        <p:nvPicPr>
          <p:cNvPr id="50181" name="Picture 5" descr="C:\Users\Ton\Desktop\KCL logo.gif"/>
          <p:cNvPicPr>
            <a:picLocks noChangeAspect="1" noChangeArrowheads="1"/>
          </p:cNvPicPr>
          <p:nvPr/>
        </p:nvPicPr>
        <p:blipFill>
          <a:blip r:embed="rId5"/>
          <a:srcRect/>
          <a:stretch>
            <a:fillRect/>
          </a:stretch>
        </p:blipFill>
        <p:spPr bwMode="auto">
          <a:xfrm>
            <a:off x="4139952" y="1020217"/>
            <a:ext cx="1597766" cy="1217090"/>
          </a:xfrm>
          <a:prstGeom prst="rect">
            <a:avLst/>
          </a:prstGeom>
          <a:noFill/>
        </p:spPr>
      </p:pic>
      <p:sp>
        <p:nvSpPr>
          <p:cNvPr id="14" name="Rectangle 13"/>
          <p:cNvSpPr/>
          <p:nvPr/>
        </p:nvSpPr>
        <p:spPr>
          <a:xfrm>
            <a:off x="5737718" y="1161618"/>
            <a:ext cx="2866730" cy="646331"/>
          </a:xfrm>
          <a:prstGeom prst="rect">
            <a:avLst/>
          </a:prstGeom>
        </p:spPr>
        <p:txBody>
          <a:bodyPr wrap="square">
            <a:spAutoFit/>
          </a:bodyPr>
          <a:lstStyle/>
          <a:p>
            <a:r>
              <a:rPr lang="en-GB" dirty="0" smtClean="0">
                <a:solidFill>
                  <a:srgbClr val="005E86"/>
                </a:solidFill>
                <a:latin typeface="18 VAG Rounded Light   02390"/>
              </a:rPr>
              <a:t>Monthly OACC webinars in 2015 &amp; 2016</a:t>
            </a:r>
            <a:endParaRPr lang="en-GB" dirty="0">
              <a:solidFill>
                <a:srgbClr val="005E86"/>
              </a:solidFill>
              <a:latin typeface="18 VAG Rounded Light   0239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on\Desktop\field of flowers.jpg"/>
          <p:cNvPicPr>
            <a:picLocks noChangeAspect="1" noChangeArrowheads="1"/>
          </p:cNvPicPr>
          <p:nvPr/>
        </p:nvPicPr>
        <p:blipFill>
          <a:blip r:embed="rId3"/>
          <a:srcRect/>
          <a:stretch>
            <a:fillRect/>
          </a:stretch>
        </p:blipFill>
        <p:spPr bwMode="auto">
          <a:xfrm>
            <a:off x="251521" y="2060848"/>
            <a:ext cx="3749616" cy="2401890"/>
          </a:xfrm>
          <a:prstGeom prst="rect">
            <a:avLst/>
          </a:prstGeom>
          <a:noFill/>
        </p:spPr>
      </p:pic>
      <p:pic>
        <p:nvPicPr>
          <p:cNvPr id="51202" name="Picture 2" descr="C:\Users\Ton\Desktop\Floriculture.jpg"/>
          <p:cNvPicPr>
            <a:picLocks noChangeAspect="1" noChangeArrowheads="1"/>
          </p:cNvPicPr>
          <p:nvPr/>
        </p:nvPicPr>
        <p:blipFill>
          <a:blip r:embed="rId4"/>
          <a:srcRect/>
          <a:stretch>
            <a:fillRect/>
          </a:stretch>
        </p:blipFill>
        <p:spPr bwMode="auto">
          <a:xfrm>
            <a:off x="4339995" y="2564904"/>
            <a:ext cx="4128459" cy="3096344"/>
          </a:xfrm>
          <a:prstGeom prst="rect">
            <a:avLst/>
          </a:prstGeom>
          <a:noFill/>
        </p:spPr>
      </p:pic>
      <p:sp>
        <p:nvSpPr>
          <p:cNvPr id="8" name="Rectangle 7"/>
          <p:cNvSpPr/>
          <p:nvPr/>
        </p:nvSpPr>
        <p:spPr>
          <a:xfrm>
            <a:off x="251520" y="1352962"/>
            <a:ext cx="8568952" cy="707886"/>
          </a:xfrm>
          <a:prstGeom prst="rect">
            <a:avLst/>
          </a:prstGeom>
        </p:spPr>
        <p:txBody>
          <a:bodyPr wrap="square">
            <a:spAutoFit/>
          </a:bodyPr>
          <a:lstStyle/>
          <a:p>
            <a:r>
              <a:rPr lang="en-US" sz="2000" dirty="0" smtClean="0">
                <a:solidFill>
                  <a:srgbClr val="005E86"/>
                </a:solidFill>
                <a:latin typeface="18 VAG Rounded Light   02390"/>
              </a:rPr>
              <a:t>From “Let a hundred flowers bloom” … to carefully cultivating a small 											number of select plants! </a:t>
            </a:r>
          </a:p>
        </p:txBody>
      </p:sp>
      <p:sp>
        <p:nvSpPr>
          <p:cNvPr id="10" name="Title 1"/>
          <p:cNvSpPr>
            <a:spLocks noGrp="1"/>
          </p:cNvSpPr>
          <p:nvPr>
            <p:ph type="title"/>
          </p:nvPr>
        </p:nvSpPr>
        <p:spPr>
          <a:xfrm>
            <a:off x="2555777" y="332656"/>
            <a:ext cx="6336704" cy="523220"/>
          </a:xfrm>
        </p:spPr>
        <p:txBody>
          <a:bodyPr/>
          <a:lstStyle/>
          <a:p>
            <a:r>
              <a:rPr lang="en-GB" b="1" dirty="0" smtClean="0"/>
              <a:t>Where we are now</a:t>
            </a:r>
            <a:endParaRPr lang="en-GB" b="1" dirty="0"/>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55777" y="332656"/>
            <a:ext cx="6336704" cy="523220"/>
          </a:xfrm>
        </p:spPr>
        <p:txBody>
          <a:bodyPr/>
          <a:lstStyle/>
          <a:p>
            <a:r>
              <a:rPr lang="en-GB" b="1" dirty="0" smtClean="0"/>
              <a:t>Looking to th</a:t>
            </a:r>
            <a:r>
              <a:rPr lang="en-GB" dirty="0" smtClean="0"/>
              <a:t>e future</a:t>
            </a:r>
            <a:endParaRPr lang="en-GB" b="1" dirty="0"/>
          </a:p>
        </p:txBody>
      </p:sp>
      <p:pic>
        <p:nvPicPr>
          <p:cNvPr id="51203" name="Picture 3" descr="C:\Users\Ton\Desktop\growing_plant_in_pot_0.jpg"/>
          <p:cNvPicPr>
            <a:picLocks noChangeAspect="1" noChangeArrowheads="1"/>
          </p:cNvPicPr>
          <p:nvPr/>
        </p:nvPicPr>
        <p:blipFill>
          <a:blip r:embed="rId3"/>
          <a:srcRect/>
          <a:stretch>
            <a:fillRect/>
          </a:stretch>
        </p:blipFill>
        <p:spPr bwMode="auto">
          <a:xfrm>
            <a:off x="1619672" y="1309836"/>
            <a:ext cx="5688632" cy="3109785"/>
          </a:xfrm>
          <a:prstGeom prst="rect">
            <a:avLst/>
          </a:prstGeom>
          <a:noFill/>
        </p:spPr>
      </p:pic>
      <p:pic>
        <p:nvPicPr>
          <p:cNvPr id="7" name="Picture 2" descr="C:\Users\Ton\Desktop\thundercloud.jpg"/>
          <p:cNvPicPr>
            <a:picLocks noChangeAspect="1" noChangeArrowheads="1"/>
          </p:cNvPicPr>
          <p:nvPr/>
        </p:nvPicPr>
        <p:blipFill>
          <a:blip r:embed="rId4"/>
          <a:srcRect/>
          <a:stretch>
            <a:fillRect/>
          </a:stretch>
        </p:blipFill>
        <p:spPr bwMode="auto">
          <a:xfrm>
            <a:off x="6029251" y="5079403"/>
            <a:ext cx="1279053" cy="1185731"/>
          </a:xfrm>
          <a:prstGeom prst="rect">
            <a:avLst/>
          </a:prstGeom>
          <a:noFill/>
        </p:spPr>
      </p:pic>
      <p:sp>
        <p:nvSpPr>
          <p:cNvPr id="9" name="TextBox 8"/>
          <p:cNvSpPr txBox="1"/>
          <p:nvPr/>
        </p:nvSpPr>
        <p:spPr>
          <a:xfrm>
            <a:off x="4716016" y="4469050"/>
            <a:ext cx="3741730" cy="400110"/>
          </a:xfrm>
          <a:prstGeom prst="rect">
            <a:avLst/>
          </a:prstGeom>
          <a:noFill/>
        </p:spPr>
        <p:txBody>
          <a:bodyPr wrap="none" rtlCol="0">
            <a:spAutoFit/>
          </a:bodyPr>
          <a:lstStyle/>
          <a:p>
            <a:r>
              <a:rPr lang="en-GB" sz="2000" dirty="0" smtClean="0">
                <a:solidFill>
                  <a:srgbClr val="005E86"/>
                </a:solidFill>
                <a:latin typeface="18 VAG Rounded Light   02390"/>
              </a:rPr>
              <a:t>What are the risks and threats?</a:t>
            </a:r>
            <a:endParaRPr lang="en-GB" sz="2000" dirty="0">
              <a:solidFill>
                <a:srgbClr val="005E86"/>
              </a:solidFill>
              <a:latin typeface="18 VAG Rounded Light   02390"/>
            </a:endParaRPr>
          </a:p>
        </p:txBody>
      </p:sp>
      <p:sp>
        <p:nvSpPr>
          <p:cNvPr id="11" name="TextBox 10"/>
          <p:cNvSpPr txBox="1"/>
          <p:nvPr/>
        </p:nvSpPr>
        <p:spPr>
          <a:xfrm>
            <a:off x="263897" y="4469050"/>
            <a:ext cx="4116833" cy="400110"/>
          </a:xfrm>
          <a:prstGeom prst="rect">
            <a:avLst/>
          </a:prstGeom>
          <a:noFill/>
        </p:spPr>
        <p:txBody>
          <a:bodyPr wrap="none" rtlCol="0">
            <a:spAutoFit/>
          </a:bodyPr>
          <a:lstStyle/>
          <a:p>
            <a:r>
              <a:rPr lang="en-GB" sz="2000" dirty="0" smtClean="0">
                <a:solidFill>
                  <a:srgbClr val="005E86"/>
                </a:solidFill>
                <a:latin typeface="18 VAG Rounded Light   02390"/>
              </a:rPr>
              <a:t>How can we cultivate and nurture?</a:t>
            </a:r>
            <a:endParaRPr lang="en-GB" sz="2000" dirty="0">
              <a:solidFill>
                <a:srgbClr val="005E86"/>
              </a:solidFill>
              <a:latin typeface="18 VAG Rounded Light   02390"/>
            </a:endParaRPr>
          </a:p>
        </p:txBody>
      </p:sp>
      <p:pic>
        <p:nvPicPr>
          <p:cNvPr id="12" name="Picture 3" descr="C:\Users\Ton\Desktop\watering can.jpg"/>
          <p:cNvPicPr>
            <a:picLocks noChangeAspect="1" noChangeArrowheads="1"/>
          </p:cNvPicPr>
          <p:nvPr/>
        </p:nvPicPr>
        <p:blipFill>
          <a:blip r:embed="rId5"/>
          <a:srcRect/>
          <a:stretch>
            <a:fillRect/>
          </a:stretch>
        </p:blipFill>
        <p:spPr bwMode="auto">
          <a:xfrm>
            <a:off x="755576" y="4869160"/>
            <a:ext cx="1944215" cy="1800200"/>
          </a:xfrm>
          <a:prstGeom prst="rect">
            <a:avLst/>
          </a:prstGeom>
          <a:noFill/>
        </p:spPr>
      </p:pic>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7865" y="332656"/>
            <a:ext cx="5544616" cy="523220"/>
          </a:xfrm>
        </p:spPr>
        <p:txBody>
          <a:bodyPr/>
          <a:lstStyle/>
          <a:p>
            <a:r>
              <a:rPr lang="en-GB" b="1" dirty="0" smtClean="0"/>
              <a:t>Three key issues</a:t>
            </a:r>
            <a:endParaRPr lang="en-GB" b="1" dirty="0"/>
          </a:p>
        </p:txBody>
      </p:sp>
      <p:pic>
        <p:nvPicPr>
          <p:cNvPr id="52226" name="Picture 2" descr="C:\Users\Ton\Desktop\thundercloud.jpg"/>
          <p:cNvPicPr>
            <a:picLocks noChangeAspect="1" noChangeArrowheads="1"/>
          </p:cNvPicPr>
          <p:nvPr/>
        </p:nvPicPr>
        <p:blipFill>
          <a:blip r:embed="rId3"/>
          <a:srcRect/>
          <a:stretch>
            <a:fillRect/>
          </a:stretch>
        </p:blipFill>
        <p:spPr bwMode="auto">
          <a:xfrm>
            <a:off x="6300192" y="1152559"/>
            <a:ext cx="1368152" cy="1268329"/>
          </a:xfrm>
          <a:prstGeom prst="rect">
            <a:avLst/>
          </a:prstGeom>
          <a:noFill/>
        </p:spPr>
      </p:pic>
      <p:pic>
        <p:nvPicPr>
          <p:cNvPr id="52227" name="Picture 3" descr="C:\Users\Ton\Desktop\watering can.jpg"/>
          <p:cNvPicPr>
            <a:picLocks noChangeAspect="1" noChangeArrowheads="1"/>
          </p:cNvPicPr>
          <p:nvPr/>
        </p:nvPicPr>
        <p:blipFill>
          <a:blip r:embed="rId4"/>
          <a:srcRect/>
          <a:stretch>
            <a:fillRect/>
          </a:stretch>
        </p:blipFill>
        <p:spPr bwMode="auto">
          <a:xfrm>
            <a:off x="1619672" y="1079708"/>
            <a:ext cx="1485196" cy="1485196"/>
          </a:xfrm>
          <a:prstGeom prst="rect">
            <a:avLst/>
          </a:prstGeom>
          <a:noFill/>
        </p:spPr>
      </p:pic>
      <p:sp>
        <p:nvSpPr>
          <p:cNvPr id="13" name="TextBox 12"/>
          <p:cNvSpPr txBox="1"/>
          <p:nvPr/>
        </p:nvSpPr>
        <p:spPr>
          <a:xfrm>
            <a:off x="467544" y="2564904"/>
            <a:ext cx="8064896" cy="3539430"/>
          </a:xfrm>
          <a:prstGeom prst="rect">
            <a:avLst/>
          </a:prstGeom>
          <a:noFill/>
        </p:spPr>
        <p:txBody>
          <a:bodyPr wrap="square" rtlCol="0">
            <a:spAutoFit/>
          </a:bodyPr>
          <a:lstStyle/>
          <a:p>
            <a:pPr marL="514350" indent="-514350">
              <a:buFont typeface="+mj-lt"/>
              <a:buAutoNum type="arabicPeriod"/>
            </a:pPr>
            <a:r>
              <a:rPr lang="en-GB" sz="2800" b="1" dirty="0" smtClean="0">
                <a:solidFill>
                  <a:srgbClr val="005E86"/>
                </a:solidFill>
                <a:latin typeface="18 VAG Rounded Light   02390"/>
              </a:rPr>
              <a:t>Ensuring the full and strategic potential of OACC is </a:t>
            </a:r>
            <a:r>
              <a:rPr lang="en-GB" sz="2800" b="1" i="1" dirty="0" smtClean="0">
                <a:solidFill>
                  <a:srgbClr val="005E86"/>
                </a:solidFill>
                <a:latin typeface="18 VAG Rounded Light   02390"/>
              </a:rPr>
              <a:t>understood internally</a:t>
            </a:r>
          </a:p>
          <a:p>
            <a:pPr marL="514350" indent="-514350">
              <a:buFont typeface="+mj-lt"/>
              <a:buAutoNum type="arabicPeriod"/>
            </a:pPr>
            <a:endParaRPr lang="en-GB" sz="2800" b="1" dirty="0" smtClean="0">
              <a:solidFill>
                <a:srgbClr val="005E86"/>
              </a:solidFill>
              <a:latin typeface="18 VAG Rounded Light   02390"/>
            </a:endParaRPr>
          </a:p>
          <a:p>
            <a:pPr marL="514350" indent="-514350">
              <a:buFont typeface="+mj-lt"/>
              <a:buAutoNum type="arabicPeriod"/>
            </a:pPr>
            <a:r>
              <a:rPr lang="en-GB" sz="2800" b="1" dirty="0" smtClean="0">
                <a:solidFill>
                  <a:srgbClr val="005E86"/>
                </a:solidFill>
                <a:latin typeface="18 VAG Rounded Light   02390"/>
              </a:rPr>
              <a:t>Ensuring the full and strategic potential of OACC is </a:t>
            </a:r>
            <a:r>
              <a:rPr lang="en-GB" sz="2800" b="1" i="1" dirty="0" smtClean="0">
                <a:solidFill>
                  <a:srgbClr val="005E86"/>
                </a:solidFill>
                <a:latin typeface="18 VAG Rounded Light   02390"/>
              </a:rPr>
              <a:t>understood externally</a:t>
            </a:r>
          </a:p>
          <a:p>
            <a:pPr marL="514350" indent="-514350">
              <a:buFont typeface="+mj-lt"/>
              <a:buAutoNum type="arabicPeriod"/>
            </a:pPr>
            <a:endParaRPr lang="en-GB" sz="2800" b="1" dirty="0" smtClean="0">
              <a:solidFill>
                <a:srgbClr val="005E86"/>
              </a:solidFill>
              <a:latin typeface="18 VAG Rounded Light   02390"/>
            </a:endParaRPr>
          </a:p>
          <a:p>
            <a:pPr marL="514350" indent="-514350">
              <a:buFont typeface="+mj-lt"/>
              <a:buAutoNum type="arabicPeriod"/>
            </a:pPr>
            <a:r>
              <a:rPr lang="en-GB" sz="2800" b="1" dirty="0" smtClean="0">
                <a:solidFill>
                  <a:srgbClr val="005E86"/>
                </a:solidFill>
                <a:latin typeface="18 VAG Rounded Light   02390"/>
              </a:rPr>
              <a:t>Developing the </a:t>
            </a:r>
            <a:r>
              <a:rPr lang="en-GB" sz="2800" b="1" i="1" dirty="0" smtClean="0">
                <a:solidFill>
                  <a:srgbClr val="005E86"/>
                </a:solidFill>
                <a:latin typeface="18 VAG Rounded Light   02390"/>
              </a:rPr>
              <a:t>support and resources </a:t>
            </a:r>
            <a:r>
              <a:rPr lang="en-GB" sz="2800" b="1" dirty="0" smtClean="0">
                <a:solidFill>
                  <a:srgbClr val="005E86"/>
                </a:solidFill>
                <a:latin typeface="18 VAG Rounded Light   02390"/>
              </a:rPr>
              <a:t>to realise that potential</a:t>
            </a:r>
            <a:endParaRPr lang="en-GB" sz="2800" b="1" dirty="0">
              <a:solidFill>
                <a:srgbClr val="005E86"/>
              </a:solidFill>
              <a:latin typeface="18 VAG Rounded Light   02390"/>
            </a:endParaRPr>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55776" y="332656"/>
            <a:ext cx="6588223" cy="954107"/>
          </a:xfrm>
        </p:spPr>
        <p:txBody>
          <a:bodyPr/>
          <a:lstStyle/>
          <a:p>
            <a:r>
              <a:rPr lang="en-GB" dirty="0" smtClean="0"/>
              <a:t>E</a:t>
            </a:r>
            <a:r>
              <a:rPr lang="en-GB" b="1" dirty="0" smtClean="0"/>
              <a:t>nsuring full and strategic potential of OACC is </a:t>
            </a:r>
            <a:r>
              <a:rPr lang="en-GB" b="1" i="1" dirty="0" smtClean="0"/>
              <a:t>understood </a:t>
            </a:r>
            <a:r>
              <a:rPr lang="en-GB" i="1" dirty="0" smtClean="0"/>
              <a:t>internally</a:t>
            </a:r>
            <a:endParaRPr lang="en-GB" i="1" dirty="0"/>
          </a:p>
        </p:txBody>
      </p:sp>
      <p:pic>
        <p:nvPicPr>
          <p:cNvPr id="52230" name="Picture 6" descr="C:\Users\Ton\Desktop\doctors and nurses with patient.jpg"/>
          <p:cNvPicPr>
            <a:picLocks noChangeAspect="1" noChangeArrowheads="1"/>
          </p:cNvPicPr>
          <p:nvPr/>
        </p:nvPicPr>
        <p:blipFill>
          <a:blip r:embed="rId3"/>
          <a:srcRect/>
          <a:stretch>
            <a:fillRect/>
          </a:stretch>
        </p:blipFill>
        <p:spPr bwMode="auto">
          <a:xfrm>
            <a:off x="2195736" y="2204864"/>
            <a:ext cx="5145486" cy="2952328"/>
          </a:xfrm>
          <a:prstGeom prst="rect">
            <a:avLst/>
          </a:prstGeom>
          <a:noFill/>
        </p:spPr>
      </p:pic>
      <p:sp>
        <p:nvSpPr>
          <p:cNvPr id="8" name="TextBox 7"/>
          <p:cNvSpPr txBox="1"/>
          <p:nvPr/>
        </p:nvSpPr>
        <p:spPr>
          <a:xfrm>
            <a:off x="971600" y="1475492"/>
            <a:ext cx="3980665" cy="461665"/>
          </a:xfrm>
          <a:prstGeom prst="rect">
            <a:avLst/>
          </a:prstGeom>
          <a:noFill/>
        </p:spPr>
        <p:txBody>
          <a:bodyPr wrap="square" rtlCol="0">
            <a:spAutoFit/>
          </a:bodyPr>
          <a:lstStyle/>
          <a:p>
            <a:r>
              <a:rPr lang="en-GB" sz="2400" dirty="0" smtClean="0">
                <a:solidFill>
                  <a:srgbClr val="005E86"/>
                </a:solidFill>
                <a:latin typeface="18 VAG Rounded Light   02390"/>
              </a:rPr>
              <a:t>One of the biggest risks...</a:t>
            </a:r>
            <a:endParaRPr lang="en-GB" sz="2400" dirty="0">
              <a:solidFill>
                <a:srgbClr val="005E86"/>
              </a:solidFill>
              <a:latin typeface="18 VAG Rounded Light   02390"/>
            </a:endParaRPr>
          </a:p>
        </p:txBody>
      </p:sp>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55776" y="332656"/>
            <a:ext cx="6588223" cy="954107"/>
          </a:xfrm>
        </p:spPr>
        <p:txBody>
          <a:bodyPr/>
          <a:lstStyle/>
          <a:p>
            <a:r>
              <a:rPr lang="en-GB" dirty="0" smtClean="0"/>
              <a:t>E</a:t>
            </a:r>
            <a:r>
              <a:rPr lang="en-GB" b="1" dirty="0" smtClean="0"/>
              <a:t>nsuring full and strategic potential of OACC is </a:t>
            </a:r>
            <a:r>
              <a:rPr lang="en-GB" b="1" i="1" dirty="0" smtClean="0"/>
              <a:t>understood </a:t>
            </a:r>
            <a:r>
              <a:rPr lang="en-GB" i="1" dirty="0" smtClean="0"/>
              <a:t>externally</a:t>
            </a:r>
            <a:endParaRPr lang="en-GB" i="1" dirty="0"/>
          </a:p>
        </p:txBody>
      </p:sp>
      <p:pic>
        <p:nvPicPr>
          <p:cNvPr id="53250" name="Picture 2" descr="C:\Users\Ton\Desktop\elephant on a tightrope.jpg"/>
          <p:cNvPicPr>
            <a:picLocks noChangeAspect="1" noChangeArrowheads="1"/>
          </p:cNvPicPr>
          <p:nvPr/>
        </p:nvPicPr>
        <p:blipFill>
          <a:blip r:embed="rId3"/>
          <a:srcRect/>
          <a:stretch>
            <a:fillRect/>
          </a:stretch>
        </p:blipFill>
        <p:spPr bwMode="auto">
          <a:xfrm>
            <a:off x="2952952" y="1286762"/>
            <a:ext cx="3779288" cy="5023401"/>
          </a:xfrm>
          <a:prstGeom prst="rect">
            <a:avLst/>
          </a:prstGeom>
          <a:noFill/>
        </p:spPr>
      </p:pic>
    </p:spTree>
    <p:extLst>
      <p:ext uri="{BB962C8B-B14F-4D97-AF65-F5344CB8AC3E}">
        <p14:creationId xmlns:p14="http://schemas.microsoft.com/office/powerpoint/2010/main" val="219351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spice U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Hospice UK</Template>
  <TotalTime>1291</TotalTime>
  <Words>454</Words>
  <Application>Microsoft Office PowerPoint</Application>
  <PresentationFormat>On-screen Show (4:3)</PresentationFormat>
  <Paragraphs>51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Hospice UK</vt:lpstr>
      <vt:lpstr>The Hospice UK perspective 11 October 2016  Antonia Bunnin Director of Hospice Support and Development</vt:lpstr>
      <vt:lpstr>PowerPoint Presentation</vt:lpstr>
      <vt:lpstr>The game-changers</vt:lpstr>
      <vt:lpstr>A lot has happened since then...</vt:lpstr>
      <vt:lpstr>Where we are now</vt:lpstr>
      <vt:lpstr>Looking to the future</vt:lpstr>
      <vt:lpstr>Three key issues</vt:lpstr>
      <vt:lpstr>Ensuring full and strategic potential of OACC is understood internally</vt:lpstr>
      <vt:lpstr>Ensuring full and strategic potential of OACC is understood externally</vt:lpstr>
      <vt:lpstr>CCG statement on Quality Account</vt:lpstr>
      <vt:lpstr>CCG statement on Quality Account</vt:lpstr>
      <vt:lpstr>Developing the support and resources to realise the full potential of OACC</vt:lpstr>
      <vt:lpstr>“Mighty oaks from little acorns grow”</vt:lpstr>
      <vt:lpstr>Thank you  Antonia Bunnin Director of Hospice Support and Development  a.bunnin@hospiceuk.org  020 7520 8201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Ellis</dc:creator>
  <cp:lastModifiedBy>Sally Samavat</cp:lastModifiedBy>
  <cp:revision>182</cp:revision>
  <dcterms:created xsi:type="dcterms:W3CDTF">2015-11-16T11:37:42Z</dcterms:created>
  <dcterms:modified xsi:type="dcterms:W3CDTF">2016-11-02T10:00:26Z</dcterms:modified>
</cp:coreProperties>
</file>