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5" r:id="rId7"/>
    <p:sldId id="260" r:id="rId8"/>
    <p:sldId id="281" r:id="rId9"/>
    <p:sldId id="280" r:id="rId10"/>
    <p:sldId id="279" r:id="rId11"/>
    <p:sldId id="282" r:id="rId12"/>
    <p:sldId id="266" r:id="rId13"/>
    <p:sldId id="267" r:id="rId14"/>
    <p:sldId id="270" r:id="rId15"/>
    <p:sldId id="276" r:id="rId16"/>
    <p:sldId id="277" r:id="rId17"/>
    <p:sldId id="274" r:id="rId18"/>
    <p:sldId id="278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92" y="-14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CF06C5-B011-4753-814F-BC1AC6722B58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40C617-CBD8-43FC-A2B0-0CE27DDAEDC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Palliative Care Data set – achievements, challenges and aspirations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Dr Sarah Cox</a:t>
            </a:r>
          </a:p>
          <a:p>
            <a:r>
              <a:rPr lang="en-GB" dirty="0" smtClean="0"/>
              <a:t>Consultant in Palliative Medicine</a:t>
            </a:r>
          </a:p>
          <a:p>
            <a:r>
              <a:rPr lang="en-GB" dirty="0" smtClean="0"/>
              <a:t>Chair, Expert reference group for data set pilots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715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System readiness </a:t>
            </a:r>
          </a:p>
          <a:p>
            <a:pPr lvl="1"/>
            <a:r>
              <a:rPr lang="en-GB" dirty="0" smtClean="0"/>
              <a:t>System ready 		5.1 months</a:t>
            </a:r>
          </a:p>
          <a:p>
            <a:pPr lvl="1"/>
            <a:r>
              <a:rPr lang="en-GB" dirty="0" smtClean="0"/>
              <a:t>Data extract ready 	4.7 months (8/10)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Staff readiness</a:t>
            </a:r>
          </a:p>
          <a:p>
            <a:pPr lvl="1"/>
            <a:r>
              <a:rPr lang="en-GB" dirty="0" smtClean="0"/>
              <a:t>Training materials 	2.1 months</a:t>
            </a:r>
          </a:p>
          <a:p>
            <a:pPr lvl="1"/>
            <a:r>
              <a:rPr lang="en-GB" dirty="0" smtClean="0"/>
              <a:t>Staff ready 		4.1 months</a:t>
            </a:r>
          </a:p>
          <a:p>
            <a:endParaRPr lang="en-GB" dirty="0" smtClean="0"/>
          </a:p>
          <a:p>
            <a:r>
              <a:rPr lang="en-GB" dirty="0" smtClean="0"/>
              <a:t>Data collection </a:t>
            </a:r>
          </a:p>
          <a:p>
            <a:pPr lvl="1"/>
            <a:r>
              <a:rPr lang="en-GB" dirty="0" smtClean="0"/>
              <a:t>Currencies 		3.4 months</a:t>
            </a:r>
          </a:p>
          <a:p>
            <a:pPr lvl="1"/>
            <a:r>
              <a:rPr lang="en-GB" dirty="0" smtClean="0"/>
              <a:t>Outcomes 		4.5 months (9/10)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Time to implement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188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Costs</a:t>
            </a:r>
            <a:endParaRPr lang="en-GB" dirty="0"/>
          </a:p>
          <a:p>
            <a:pPr lvl="1"/>
            <a:r>
              <a:rPr lang="en-GB" dirty="0"/>
              <a:t>System configuration £0-£55K</a:t>
            </a:r>
          </a:p>
          <a:p>
            <a:pPr lvl="1"/>
            <a:r>
              <a:rPr lang="en-GB" dirty="0"/>
              <a:t>Implementation/staffing £3K-£100K</a:t>
            </a:r>
          </a:p>
          <a:p>
            <a:endParaRPr lang="en-GB" dirty="0" smtClean="0"/>
          </a:p>
          <a:p>
            <a:r>
              <a:rPr lang="en-GB" dirty="0" smtClean="0"/>
              <a:t>Depended on IT system readiness and prior use of outcome/currency measures</a:t>
            </a:r>
          </a:p>
          <a:p>
            <a:endParaRPr lang="en-GB" dirty="0" smtClean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 required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71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IT systems</a:t>
            </a:r>
          </a:p>
          <a:p>
            <a:pPr marL="0" indent="0">
              <a:buNone/>
            </a:pPr>
            <a:r>
              <a:rPr lang="en-GB" dirty="0"/>
              <a:t>‘</a:t>
            </a:r>
            <a:r>
              <a:rPr lang="en-GB" sz="2400" i="1" dirty="0"/>
              <a:t>made changes to our electronic palliative care record to add views on care and IPOS’ </a:t>
            </a:r>
            <a:endParaRPr lang="en-GB" sz="2400" i="1" dirty="0" smtClean="0"/>
          </a:p>
          <a:p>
            <a:r>
              <a:rPr lang="en-GB" dirty="0" smtClean="0"/>
              <a:t>clinical </a:t>
            </a:r>
            <a:r>
              <a:rPr lang="en-GB" dirty="0"/>
              <a:t>recording </a:t>
            </a:r>
            <a:r>
              <a:rPr lang="en-GB" dirty="0" smtClean="0"/>
              <a:t>practices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sz="2400" i="1" dirty="0"/>
              <a:t>‘changes include both changes in clinical practice on the ward and in various teams, trying to measure patients’ needs using, IPOS, </a:t>
            </a:r>
            <a:r>
              <a:rPr lang="en-GB" sz="2400" i="1" dirty="0" err="1"/>
              <a:t>Karnofsky</a:t>
            </a:r>
            <a:r>
              <a:rPr lang="en-GB" sz="2400" i="1" dirty="0"/>
              <a:t>’ </a:t>
            </a:r>
            <a:endParaRPr lang="en-GB" sz="2400" i="1" dirty="0" smtClean="0"/>
          </a:p>
          <a:p>
            <a:r>
              <a:rPr lang="en-GB" dirty="0" smtClean="0"/>
              <a:t>consent process</a:t>
            </a:r>
            <a:endParaRPr lang="en-GB" dirty="0"/>
          </a:p>
          <a:p>
            <a:r>
              <a:rPr lang="en-GB" sz="2400" i="1" dirty="0" smtClean="0"/>
              <a:t>‘</a:t>
            </a:r>
            <a:r>
              <a:rPr lang="en-GB" sz="2400" i="1" dirty="0"/>
              <a:t>there were massive culture changes’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Interviews - </a:t>
            </a:r>
            <a:r>
              <a:rPr lang="en-GB" dirty="0"/>
              <a:t>What changes have you made?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721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AKPS and phase “useful way to describe patients”</a:t>
            </a:r>
          </a:p>
          <a:p>
            <a:pPr marL="0" indent="0">
              <a:buNone/>
            </a:pPr>
            <a:r>
              <a:rPr lang="en-GB" sz="2600" i="1" dirty="0"/>
              <a:t>‘by describing patients in terms of their AKPS, phase and IPOS scores you very instantly get a picture of what they are like’ </a:t>
            </a:r>
            <a:endParaRPr lang="en-GB" sz="2600" i="1" dirty="0" smtClean="0"/>
          </a:p>
          <a:p>
            <a:r>
              <a:rPr lang="en-GB" dirty="0" smtClean="0"/>
              <a:t>Improved working practices (4)</a:t>
            </a:r>
          </a:p>
          <a:p>
            <a:pPr marL="0" indent="0">
              <a:buNone/>
            </a:pPr>
            <a:r>
              <a:rPr lang="en-GB" sz="2600" i="1" dirty="0"/>
              <a:t> ‘it has allowed us to review the MDT, to review the way in which we wor</a:t>
            </a:r>
            <a:r>
              <a:rPr lang="en-GB" dirty="0"/>
              <a:t>k and the way in which we assess our patients’ </a:t>
            </a:r>
            <a:endParaRPr lang="en-GB" dirty="0" smtClean="0"/>
          </a:p>
          <a:p>
            <a:r>
              <a:rPr lang="en-GB" dirty="0" smtClean="0"/>
              <a:t>Improved patient care (2)</a:t>
            </a:r>
          </a:p>
          <a:p>
            <a:pPr marL="0" indent="0">
              <a:buNone/>
            </a:pPr>
            <a:r>
              <a:rPr lang="en-GB" sz="2600" i="1" dirty="0"/>
              <a:t>‘actually seeing how the data collected directly affects patients and family/carers’ </a:t>
            </a:r>
            <a:endParaRPr lang="en-GB" sz="2600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went well?</a:t>
            </a:r>
          </a:p>
        </p:txBody>
      </p:sp>
    </p:spTree>
    <p:extLst>
      <p:ext uri="{BB962C8B-B14F-4D97-AF65-F5344CB8AC3E}">
        <p14:creationId xmlns:p14="http://schemas.microsoft.com/office/powerpoint/2010/main" val="2164736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Support </a:t>
            </a:r>
            <a:r>
              <a:rPr lang="en-GB" dirty="0"/>
              <a:t>from clinical leaders </a:t>
            </a:r>
            <a:r>
              <a:rPr lang="en-GB" dirty="0" smtClean="0"/>
              <a:t>essential (enabled success even if IT systems not ready)</a:t>
            </a:r>
            <a:endParaRPr lang="en-GB" dirty="0"/>
          </a:p>
          <a:p>
            <a:r>
              <a:rPr lang="en-GB" dirty="0"/>
              <a:t>IT </a:t>
            </a:r>
            <a:r>
              <a:rPr lang="en-GB" dirty="0" smtClean="0"/>
              <a:t>infrastructure and support (important but not sufficient)</a:t>
            </a:r>
          </a:p>
          <a:p>
            <a:r>
              <a:rPr lang="en-GB" dirty="0" smtClean="0"/>
              <a:t>Familiarity with outcome measures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helped or hindered implementation?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971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Consent (7)</a:t>
            </a:r>
            <a:endParaRPr lang="en-GB" dirty="0"/>
          </a:p>
          <a:p>
            <a:pPr lvl="1"/>
            <a:r>
              <a:rPr lang="en-GB" dirty="0"/>
              <a:t>IG, culture, burden</a:t>
            </a:r>
          </a:p>
          <a:p>
            <a:pPr lvl="1"/>
            <a:r>
              <a:rPr lang="en-GB" dirty="0"/>
              <a:t>Only 13% unable to consent, 10% refused</a:t>
            </a:r>
          </a:p>
          <a:p>
            <a:r>
              <a:rPr lang="en-GB" dirty="0" smtClean="0"/>
              <a:t>IT (6)</a:t>
            </a:r>
          </a:p>
          <a:p>
            <a:r>
              <a:rPr lang="en-GB" dirty="0" smtClean="0"/>
              <a:t>Timescale (6)</a:t>
            </a:r>
          </a:p>
          <a:p>
            <a:r>
              <a:rPr lang="en-GB" dirty="0" smtClean="0"/>
              <a:t>Staff engagement</a:t>
            </a:r>
          </a:p>
          <a:p>
            <a:pPr marL="0" indent="0">
              <a:buNone/>
            </a:pPr>
            <a:r>
              <a:rPr lang="en-GB" dirty="0"/>
              <a:t>‘one of the challenges was staff training – getting them to think in a slightly different way’ 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of implementation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0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Spells of care</a:t>
            </a:r>
          </a:p>
          <a:p>
            <a:r>
              <a:rPr lang="en-GB" dirty="0" smtClean="0"/>
              <a:t>Location of care</a:t>
            </a:r>
          </a:p>
          <a:p>
            <a:r>
              <a:rPr lang="en-GB" dirty="0" smtClean="0"/>
              <a:t>Carer views on care</a:t>
            </a:r>
          </a:p>
          <a:p>
            <a:r>
              <a:rPr lang="en-GB" dirty="0" smtClean="0"/>
              <a:t>Need to validate tool</a:t>
            </a:r>
          </a:p>
          <a:p>
            <a:r>
              <a:rPr lang="en-GB" dirty="0" smtClean="0"/>
              <a:t>Does not measure indirect care</a:t>
            </a:r>
          </a:p>
          <a:p>
            <a:r>
              <a:rPr lang="en-GB" dirty="0" smtClean="0"/>
              <a:t>Funding not secured for national data collection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challenges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299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National data collection</a:t>
            </a:r>
          </a:p>
          <a:p>
            <a:pPr marL="0" indent="0">
              <a:buNone/>
            </a:pPr>
            <a:r>
              <a:rPr lang="en-GB" dirty="0"/>
              <a:t>‘just the ability to benchmark and measure your service with other similar organisations </a:t>
            </a:r>
            <a:r>
              <a:rPr lang="en-GB" dirty="0" smtClean="0"/>
              <a:t>’ </a:t>
            </a:r>
          </a:p>
          <a:p>
            <a:pPr marL="0" indent="0">
              <a:buNone/>
            </a:pPr>
            <a:r>
              <a:rPr lang="en-GB" dirty="0" smtClean="0"/>
              <a:t>‘to </a:t>
            </a:r>
            <a:r>
              <a:rPr lang="en-GB" dirty="0"/>
              <a:t>improve significantly patient outcomes and the speed of symptom control by adopting this approach’ </a:t>
            </a:r>
            <a:endParaRPr lang="en-GB" dirty="0" smtClean="0"/>
          </a:p>
          <a:p>
            <a:r>
              <a:rPr lang="en-GB" dirty="0" smtClean="0"/>
              <a:t>Further work to explore consent issues</a:t>
            </a:r>
          </a:p>
          <a:p>
            <a:r>
              <a:rPr lang="en-GB" dirty="0" smtClean="0"/>
              <a:t>Validate data set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Aspirations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847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Clinical leadership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800" dirty="0"/>
              <a:t>Support from similar provider who has </a:t>
            </a:r>
            <a:r>
              <a:rPr lang="en-GB" sz="2800" dirty="0" smtClean="0"/>
              <a:t>implemented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Early feedback of data to clinical staff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800" dirty="0" err="1" smtClean="0"/>
              <a:t>Multiprofessional</a:t>
            </a:r>
            <a:r>
              <a:rPr lang="en-GB" sz="2800" dirty="0" smtClean="0"/>
              <a:t> </a:t>
            </a:r>
            <a:r>
              <a:rPr lang="en-GB" sz="2800" dirty="0"/>
              <a:t>project </a:t>
            </a:r>
            <a:r>
              <a:rPr lang="en-GB" sz="2800" dirty="0" smtClean="0"/>
              <a:t>team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0" lvl="1" indent="0">
              <a:buNone/>
            </a:pPr>
            <a:r>
              <a:rPr lang="en-GB" sz="2800" dirty="0"/>
              <a:t>‘do need a project plan with realistic goals and timescales’ </a:t>
            </a:r>
          </a:p>
          <a:p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 to future implementers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695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3200" dirty="0" smtClean="0"/>
              <a:t>‘</a:t>
            </a:r>
            <a:r>
              <a:rPr lang="en-GB" sz="3200" dirty="0"/>
              <a:t>go for </a:t>
            </a:r>
            <a:r>
              <a:rPr lang="en-GB" sz="3200" dirty="0" smtClean="0"/>
              <a:t>it; </a:t>
            </a:r>
            <a:r>
              <a:rPr lang="en-GB" sz="3200" dirty="0"/>
              <a:t>would strongly encourage other </a:t>
            </a:r>
            <a:r>
              <a:rPr lang="en-GB" sz="3200" dirty="0" smtClean="0"/>
              <a:t>teams </a:t>
            </a:r>
            <a:r>
              <a:rPr lang="en-GB" sz="3200" dirty="0"/>
              <a:t>to do it’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en-GB" dirty="0"/>
          </a:p>
          <a:p>
            <a:r>
              <a:rPr lang="en-GB" dirty="0" smtClean="0"/>
              <a:t>The aims of the data set </a:t>
            </a:r>
          </a:p>
          <a:p>
            <a:r>
              <a:rPr lang="en-GB" dirty="0" smtClean="0"/>
              <a:t>The aims of the data set pilots</a:t>
            </a:r>
          </a:p>
          <a:p>
            <a:r>
              <a:rPr lang="en-GB" dirty="0" smtClean="0"/>
              <a:t>Interviews with pilots</a:t>
            </a:r>
          </a:p>
          <a:p>
            <a:r>
              <a:rPr lang="en-GB" dirty="0" smtClean="0"/>
              <a:t>Challenges</a:t>
            </a:r>
          </a:p>
          <a:p>
            <a:r>
              <a:rPr lang="en-GB" dirty="0" smtClean="0"/>
              <a:t>Aspirations for the future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 smtClean="0"/>
              <a:t>Palliative Care Data set – achievements, challenges and aspirations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6316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GB" dirty="0" smtClean="0"/>
              <a:t>to monitor outcomes for SPC services</a:t>
            </a:r>
          </a:p>
          <a:p>
            <a:pPr lvl="1"/>
            <a:r>
              <a:rPr lang="en-GB" dirty="0" smtClean="0"/>
              <a:t>improve care for individual patients and their families </a:t>
            </a:r>
          </a:p>
          <a:p>
            <a:pPr lvl="1"/>
            <a:r>
              <a:rPr lang="en-GB" dirty="0" smtClean="0"/>
              <a:t>inform patient choice and better support their preferences</a:t>
            </a:r>
          </a:p>
          <a:p>
            <a:pPr lvl="1"/>
            <a:r>
              <a:rPr lang="en-GB" dirty="0" smtClean="0"/>
              <a:t>enable providers to streamline team working </a:t>
            </a:r>
          </a:p>
          <a:p>
            <a:pPr lvl="1"/>
            <a:r>
              <a:rPr lang="en-GB" dirty="0" smtClean="0"/>
              <a:t>enable comparisons across services and benchmarking (with appropriate case-mix adjustment)</a:t>
            </a:r>
          </a:p>
          <a:p>
            <a:pPr lvl="1"/>
            <a:r>
              <a:rPr lang="en-GB" dirty="0" smtClean="0"/>
              <a:t>enable providers to better implement local, regional and national audit and quality improvement initiatives</a:t>
            </a:r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data set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962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to collect data to support a new funding system for SPC services. </a:t>
            </a:r>
          </a:p>
          <a:p>
            <a:pPr lvl="1"/>
            <a:r>
              <a:rPr lang="en-GB" dirty="0" smtClean="0"/>
              <a:t>to facilitate more effective commissioning of palliative care services and support new funding models </a:t>
            </a:r>
          </a:p>
          <a:p>
            <a:pPr lvl="0"/>
            <a:r>
              <a:rPr lang="en-GB" dirty="0" smtClean="0"/>
              <a:t>to provide a more complete picture of palliative and end of life care provision nationally</a:t>
            </a:r>
          </a:p>
          <a:p>
            <a:r>
              <a:rPr lang="en-GB" dirty="0" smtClean="0"/>
              <a:t>demonstrate effectiveness and cost-effectiveness of care </a:t>
            </a:r>
          </a:p>
          <a:p>
            <a:r>
              <a:rPr lang="en-GB" dirty="0" smtClean="0"/>
              <a:t>underpin and inform future research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data set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04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Evidence base</a:t>
            </a:r>
          </a:p>
          <a:p>
            <a:r>
              <a:rPr lang="en-GB" dirty="0" smtClean="0"/>
              <a:t>International experience</a:t>
            </a:r>
          </a:p>
          <a:p>
            <a:r>
              <a:rPr lang="en-GB" dirty="0" smtClean="0"/>
              <a:t>National consultation</a:t>
            </a:r>
          </a:p>
          <a:p>
            <a:r>
              <a:rPr lang="en-GB" dirty="0" smtClean="0"/>
              <a:t>Public consultation</a:t>
            </a:r>
          </a:p>
          <a:p>
            <a:r>
              <a:rPr lang="en-GB" dirty="0" smtClean="0"/>
              <a:t>IT capacity assessment</a:t>
            </a:r>
          </a:p>
          <a:p>
            <a:r>
              <a:rPr lang="en-GB" dirty="0" smtClean="0"/>
              <a:t>Iterative development through data set pilots</a:t>
            </a:r>
          </a:p>
          <a:p>
            <a:r>
              <a:rPr lang="en-GB" dirty="0" smtClean="0"/>
              <a:t>Expert reference group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54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208/518 (42%) hospices responded</a:t>
            </a:r>
          </a:p>
          <a:p>
            <a:r>
              <a:rPr lang="en-GB" dirty="0"/>
              <a:t>28 (12%) respondents did not have local systems for recording clinical </a:t>
            </a:r>
            <a:r>
              <a:rPr lang="en-GB" dirty="0" smtClean="0"/>
              <a:t>data</a:t>
            </a:r>
          </a:p>
          <a:p>
            <a:pPr lvl="0"/>
            <a:r>
              <a:rPr lang="en-GB" dirty="0" smtClean="0"/>
              <a:t>38% respondents had no </a:t>
            </a:r>
            <a:r>
              <a:rPr lang="en-GB" dirty="0"/>
              <a:t>annual maintenance contract with their IT </a:t>
            </a:r>
            <a:r>
              <a:rPr lang="en-GB" dirty="0" smtClean="0"/>
              <a:t>supplier</a:t>
            </a:r>
            <a:r>
              <a:rPr lang="en-GB" dirty="0"/>
              <a:t> </a:t>
            </a:r>
            <a:endParaRPr lang="en-GB" dirty="0" smtClean="0"/>
          </a:p>
          <a:p>
            <a:r>
              <a:rPr lang="en-GB" dirty="0" smtClean="0"/>
              <a:t>37% </a:t>
            </a:r>
            <a:r>
              <a:rPr lang="en-GB" dirty="0"/>
              <a:t>of </a:t>
            </a:r>
            <a:r>
              <a:rPr lang="en-GB" dirty="0" smtClean="0"/>
              <a:t>respondents’ existing </a:t>
            </a:r>
            <a:r>
              <a:rPr lang="en-GB" dirty="0"/>
              <a:t>maintenance contracts did not include </a:t>
            </a:r>
            <a:r>
              <a:rPr lang="en-GB" dirty="0" smtClean="0"/>
              <a:t>data-changes</a:t>
            </a:r>
            <a:endParaRPr lang="en-GB" dirty="0"/>
          </a:p>
          <a:p>
            <a:pPr lvl="0"/>
            <a:r>
              <a:rPr lang="en-GB" dirty="0" smtClean="0"/>
              <a:t>maintenance </a:t>
            </a:r>
            <a:r>
              <a:rPr lang="en-GB" dirty="0"/>
              <a:t>contract costs varied between £1000/pa and £</a:t>
            </a:r>
            <a:r>
              <a:rPr lang="en-GB" dirty="0" smtClean="0"/>
              <a:t>100k/pa</a:t>
            </a:r>
          </a:p>
          <a:p>
            <a:pPr lvl="0"/>
            <a:r>
              <a:rPr lang="en-GB" dirty="0" smtClean="0"/>
              <a:t>18% had no N3 connection</a:t>
            </a:r>
            <a:r>
              <a:rPr lang="en-GB" dirty="0"/>
              <a:t> 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capacity assessment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413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	</a:t>
            </a:r>
          </a:p>
          <a:p>
            <a:pPr marL="0" indent="0" algn="ctr">
              <a:buNone/>
            </a:pPr>
            <a:r>
              <a:rPr lang="en-GB" dirty="0" smtClean="0"/>
              <a:t>To </a:t>
            </a:r>
            <a:r>
              <a:rPr lang="en-GB" dirty="0"/>
              <a:t>assess the feasibility of a new national data collection from specialist palliative care services in England through the piloting, collection, submission, reporting and analysis of the draft data set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aims of the data set pilots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00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Contents of data set</a:t>
            </a:r>
          </a:p>
          <a:p>
            <a:r>
              <a:rPr lang="en-GB" dirty="0" smtClean="0"/>
              <a:t>IT capability – local and national suppliers</a:t>
            </a:r>
          </a:p>
          <a:p>
            <a:r>
              <a:rPr lang="en-GB" dirty="0" smtClean="0"/>
              <a:t>Staff readiness</a:t>
            </a:r>
          </a:p>
          <a:p>
            <a:r>
              <a:rPr lang="en-GB" dirty="0" smtClean="0"/>
              <a:t>Timescales</a:t>
            </a:r>
          </a:p>
          <a:p>
            <a:r>
              <a:rPr lang="en-GB" dirty="0" smtClean="0"/>
              <a:t>Costs</a:t>
            </a:r>
          </a:p>
          <a:p>
            <a:r>
              <a:rPr lang="en-GB" dirty="0" smtClean="0"/>
              <a:t>Feedback from pilots</a:t>
            </a:r>
          </a:p>
          <a:p>
            <a:r>
              <a:rPr lang="en-GB" i="1" dirty="0" smtClean="0"/>
              <a:t>Scope and function of national clinical data set</a:t>
            </a:r>
          </a:p>
          <a:p>
            <a:r>
              <a:rPr lang="en-GB" i="1" dirty="0" smtClean="0"/>
              <a:t>Legal gateway for data sharing </a:t>
            </a:r>
          </a:p>
          <a:p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86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Data submission 		 5.9 months</a:t>
            </a:r>
          </a:p>
          <a:p>
            <a:r>
              <a:rPr lang="en-GB" dirty="0" smtClean="0"/>
              <a:t>8/10 able to submit within pilot time frame</a:t>
            </a:r>
            <a:endParaRPr lang="en-GB" dirty="0"/>
          </a:p>
          <a:p>
            <a:r>
              <a:rPr lang="en-GB" dirty="0" smtClean="0"/>
              <a:t>Information governance for consent process main cause for delay</a:t>
            </a:r>
          </a:p>
          <a:p>
            <a:pPr lvl="1"/>
            <a:r>
              <a:rPr lang="en-GB" dirty="0" smtClean="0"/>
              <a:t>Data </a:t>
            </a:r>
            <a:r>
              <a:rPr lang="en-GB" dirty="0"/>
              <a:t>sharing agreement </a:t>
            </a:r>
            <a:r>
              <a:rPr lang="en-GB" dirty="0" smtClean="0"/>
              <a:t>	2.8 </a:t>
            </a:r>
            <a:r>
              <a:rPr lang="en-GB" dirty="0"/>
              <a:t>months (1-6)</a:t>
            </a:r>
          </a:p>
          <a:p>
            <a:pPr lvl="1"/>
            <a:r>
              <a:rPr lang="en-GB" dirty="0"/>
              <a:t>Consent </a:t>
            </a:r>
            <a:r>
              <a:rPr lang="en-GB" dirty="0" smtClean="0"/>
              <a:t>			3.8 </a:t>
            </a:r>
            <a:r>
              <a:rPr lang="en-GB" dirty="0"/>
              <a:t>months (</a:t>
            </a:r>
            <a:r>
              <a:rPr lang="en-GB" dirty="0" smtClean="0"/>
              <a:t>2- &gt;11</a:t>
            </a:r>
            <a:r>
              <a:rPr lang="en-GB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382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</TotalTime>
  <Words>674</Words>
  <Application>Microsoft Office PowerPoint</Application>
  <PresentationFormat>On-screen Show (4:3)</PresentationFormat>
  <Paragraphs>131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Palliative Care Data set – achievements, challenges and aspirations</vt:lpstr>
      <vt:lpstr>Palliative Care Data set – achievements, challenges and aspirations</vt:lpstr>
      <vt:lpstr>Objectives of data set</vt:lpstr>
      <vt:lpstr>Objectives of data set</vt:lpstr>
      <vt:lpstr>Data set</vt:lpstr>
      <vt:lpstr>IT capacity assessment</vt:lpstr>
      <vt:lpstr>The aims of the data set pilots </vt:lpstr>
      <vt:lpstr>Evaluation</vt:lpstr>
      <vt:lpstr>Evaluation</vt:lpstr>
      <vt:lpstr>Time to implement</vt:lpstr>
      <vt:lpstr>Resources required</vt:lpstr>
      <vt:lpstr>Interviews - What changes have you made? </vt:lpstr>
      <vt:lpstr>What went well?</vt:lpstr>
      <vt:lpstr>What helped or hindered implementation?</vt:lpstr>
      <vt:lpstr>Challenges of implementation</vt:lpstr>
      <vt:lpstr>Other challenges</vt:lpstr>
      <vt:lpstr>Aspirations</vt:lpstr>
      <vt:lpstr>Advice to future implementers</vt:lpstr>
      <vt:lpstr>PowerPoint Presentation</vt:lpstr>
    </vt:vector>
  </TitlesOfParts>
  <Company>Chelsea and Westminster Healthcare NHS Fdn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Palliative Care Data set – achievements and challenges</dc:title>
  <dc:creator>Cox, Dr Sarah</dc:creator>
  <cp:lastModifiedBy>Sally Samavat</cp:lastModifiedBy>
  <cp:revision>20</cp:revision>
  <dcterms:created xsi:type="dcterms:W3CDTF">2016-10-06T08:24:07Z</dcterms:created>
  <dcterms:modified xsi:type="dcterms:W3CDTF">2016-11-07T07:30:17Z</dcterms:modified>
</cp:coreProperties>
</file>