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63" r:id="rId2"/>
    <p:sldId id="514" r:id="rId3"/>
    <p:sldId id="495" r:id="rId4"/>
    <p:sldId id="425" r:id="rId5"/>
    <p:sldId id="421" r:id="rId6"/>
    <p:sldId id="422" r:id="rId7"/>
    <p:sldId id="509" r:id="rId8"/>
    <p:sldId id="423" r:id="rId9"/>
    <p:sldId id="424" r:id="rId10"/>
    <p:sldId id="516" r:id="rId11"/>
    <p:sldId id="493" r:id="rId12"/>
    <p:sldId id="427" r:id="rId13"/>
    <p:sldId id="494" r:id="rId14"/>
    <p:sldId id="517" r:id="rId15"/>
    <p:sldId id="496" r:id="rId16"/>
    <p:sldId id="497" r:id="rId17"/>
    <p:sldId id="498" r:id="rId18"/>
    <p:sldId id="499" r:id="rId19"/>
    <p:sldId id="500" r:id="rId20"/>
    <p:sldId id="512" r:id="rId21"/>
    <p:sldId id="502" r:id="rId22"/>
    <p:sldId id="503" r:id="rId23"/>
    <p:sldId id="504" r:id="rId24"/>
    <p:sldId id="505" r:id="rId25"/>
    <p:sldId id="506" r:id="rId26"/>
    <p:sldId id="507" r:id="rId27"/>
    <p:sldId id="518" r:id="rId28"/>
    <p:sldId id="508" r:id="rId29"/>
    <p:sldId id="429" r:id="rId30"/>
    <p:sldId id="428" r:id="rId31"/>
    <p:sldId id="430" r:id="rId32"/>
    <p:sldId id="431" r:id="rId33"/>
    <p:sldId id="501" r:id="rId34"/>
    <p:sldId id="447" r:id="rId35"/>
    <p:sldId id="448" r:id="rId36"/>
    <p:sldId id="449" r:id="rId37"/>
    <p:sldId id="450" r:id="rId38"/>
    <p:sldId id="451" r:id="rId39"/>
    <p:sldId id="433" r:id="rId40"/>
    <p:sldId id="434" r:id="rId41"/>
    <p:sldId id="435" r:id="rId42"/>
    <p:sldId id="519" r:id="rId43"/>
    <p:sldId id="463" r:id="rId44"/>
    <p:sldId id="465" r:id="rId45"/>
    <p:sldId id="467" r:id="rId46"/>
    <p:sldId id="472" r:id="rId47"/>
    <p:sldId id="473" r:id="rId48"/>
    <p:sldId id="475" r:id="rId49"/>
    <p:sldId id="474" r:id="rId50"/>
    <p:sldId id="487" r:id="rId51"/>
    <p:sldId id="488" r:id="rId52"/>
    <p:sldId id="521" r:id="rId53"/>
    <p:sldId id="387" r:id="rId54"/>
  </p:sldIdLst>
  <p:sldSz cx="9144000" cy="6858000" type="screen4x3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KingsBureauGrot FiveOne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KingsBureauGrot FiveOne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KingsBureauGrot FiveOne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KingsBureauGrot FiveOne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KingsBureauGrot FiveOne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KingsBureauGrot FiveOne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KingsBureauGrot FiveOne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KingsBureauGrot FiveOne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KingsBureauGrot FiveOne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31">
          <p15:clr>
            <a:srgbClr val="A4A3A4"/>
          </p15:clr>
        </p15:guide>
        <p15:guide id="2" pos="508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FF0000"/>
    <a:srgbClr val="3366CD"/>
    <a:srgbClr val="CC0000"/>
    <a:srgbClr val="F8F8F8"/>
    <a:srgbClr val="EAEAE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5" autoAdjust="0"/>
    <p:restoredTop sz="82126" autoAdjust="0"/>
  </p:normalViewPr>
  <p:slideViewPr>
    <p:cSldViewPr>
      <p:cViewPr varScale="1">
        <p:scale>
          <a:sx n="95" d="100"/>
          <a:sy n="95" d="100"/>
        </p:scale>
        <p:origin x="-2082" y="-108"/>
      </p:cViewPr>
      <p:guideLst>
        <p:guide orient="horz" pos="731"/>
        <p:guide pos="5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4"/>
    </p:cViewPr>
  </p:sorterViewPr>
  <p:notesViewPr>
    <p:cSldViewPr>
      <p:cViewPr varScale="1">
        <p:scale>
          <a:sx n="108" d="100"/>
          <a:sy n="108" d="100"/>
        </p:scale>
        <p:origin x="-1504" y="-96"/>
      </p:cViewPr>
      <p:guideLst>
        <p:guide orient="horz" pos="3108"/>
        <p:guide pos="212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86676-7DBD-43D5-9FDB-A842CB584EA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BECAE27-525A-4746-9EC9-B715F37963AB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2400" dirty="0" smtClean="0">
              <a:latin typeface="Calibri" pitchFamily="34" charset="0"/>
              <a:cs typeface="Calibri" pitchFamily="34" charset="0"/>
            </a:rPr>
            <a:t>Point-of-care data collection</a:t>
          </a:r>
          <a:endParaRPr lang="en-AU" sz="2400" dirty="0">
            <a:latin typeface="Calibri" pitchFamily="34" charset="0"/>
            <a:cs typeface="Calibri" pitchFamily="34" charset="0"/>
          </a:endParaRPr>
        </a:p>
      </dgm:t>
    </dgm:pt>
    <dgm:pt modelId="{F43DA2A2-4407-4CA8-B80E-1FBD6C290F08}" type="parTrans" cxnId="{BB018ED6-6BF3-4AF2-8025-32BF0EC88556}">
      <dgm:prSet/>
      <dgm:spPr/>
      <dgm:t>
        <a:bodyPr/>
        <a:lstStyle/>
        <a:p>
          <a:endParaRPr lang="en-AU"/>
        </a:p>
      </dgm:t>
    </dgm:pt>
    <dgm:pt modelId="{D044E618-3B10-44C4-87B9-02415B7EB948}" type="sibTrans" cxnId="{BB018ED6-6BF3-4AF2-8025-32BF0EC88556}">
      <dgm:prSet/>
      <dgm:spPr/>
      <dgm:t>
        <a:bodyPr/>
        <a:lstStyle/>
        <a:p>
          <a:endParaRPr lang="en-AU"/>
        </a:p>
      </dgm:t>
    </dgm:pt>
    <dgm:pt modelId="{67772687-F820-4011-BA83-7CFEA70295A9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2400" dirty="0" smtClean="0">
              <a:latin typeface="Calibri" pitchFamily="34" charset="0"/>
              <a:cs typeface="Calibri" pitchFamily="34" charset="0"/>
            </a:rPr>
            <a:t>Routine reporting to PCOC</a:t>
          </a:r>
          <a:endParaRPr lang="en-AU" sz="2400" dirty="0">
            <a:latin typeface="Calibri" pitchFamily="34" charset="0"/>
            <a:cs typeface="Calibri" pitchFamily="34" charset="0"/>
          </a:endParaRPr>
        </a:p>
      </dgm:t>
    </dgm:pt>
    <dgm:pt modelId="{AA545460-7969-48E3-8E00-DCB38058A36D}" type="parTrans" cxnId="{434D5B9C-7A24-465E-A431-AA7DC731E5C1}">
      <dgm:prSet/>
      <dgm:spPr/>
      <dgm:t>
        <a:bodyPr/>
        <a:lstStyle/>
        <a:p>
          <a:endParaRPr lang="en-AU"/>
        </a:p>
      </dgm:t>
    </dgm:pt>
    <dgm:pt modelId="{8A8E1CEC-9C83-4C4B-9627-252F8D56DD8F}" type="sibTrans" cxnId="{434D5B9C-7A24-465E-A431-AA7DC731E5C1}">
      <dgm:prSet/>
      <dgm:spPr/>
      <dgm:t>
        <a:bodyPr/>
        <a:lstStyle/>
        <a:p>
          <a:endParaRPr lang="en-AU"/>
        </a:p>
      </dgm:t>
    </dgm:pt>
    <dgm:pt modelId="{7B33A6B0-467B-46F9-A191-13E14A59408C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2400" dirty="0" smtClean="0">
              <a:latin typeface="Calibri" pitchFamily="34" charset="0"/>
              <a:cs typeface="Calibri" pitchFamily="34" charset="0"/>
            </a:rPr>
            <a:t>National benchmarking</a:t>
          </a:r>
          <a:endParaRPr lang="en-AU" sz="2400" dirty="0">
            <a:latin typeface="Calibri" pitchFamily="34" charset="0"/>
            <a:cs typeface="Calibri" pitchFamily="34" charset="0"/>
          </a:endParaRPr>
        </a:p>
      </dgm:t>
    </dgm:pt>
    <dgm:pt modelId="{4704E8A4-3747-498E-9023-9F6BDA5F2890}" type="parTrans" cxnId="{0AC59EC0-D481-4878-9437-D9F445B7BAF6}">
      <dgm:prSet/>
      <dgm:spPr/>
      <dgm:t>
        <a:bodyPr/>
        <a:lstStyle/>
        <a:p>
          <a:endParaRPr lang="en-AU"/>
        </a:p>
      </dgm:t>
    </dgm:pt>
    <dgm:pt modelId="{AA1DF898-4697-46B8-9171-126D3418F773}" type="sibTrans" cxnId="{0AC59EC0-D481-4878-9437-D9F445B7BAF6}">
      <dgm:prSet/>
      <dgm:spPr/>
      <dgm:t>
        <a:bodyPr/>
        <a:lstStyle/>
        <a:p>
          <a:endParaRPr lang="en-AU"/>
        </a:p>
      </dgm:t>
    </dgm:pt>
    <dgm:pt modelId="{715AF422-2635-4200-911C-06C7607D55F2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2400" dirty="0" smtClean="0">
              <a:latin typeface="Calibri" pitchFamily="34" charset="0"/>
              <a:cs typeface="Calibri" pitchFamily="34" charset="0"/>
            </a:rPr>
            <a:t>Structured feedback to teams </a:t>
          </a:r>
          <a:endParaRPr lang="en-AU" sz="2400" dirty="0">
            <a:latin typeface="Calibri" pitchFamily="34" charset="0"/>
            <a:cs typeface="Calibri" pitchFamily="34" charset="0"/>
          </a:endParaRPr>
        </a:p>
      </dgm:t>
    </dgm:pt>
    <dgm:pt modelId="{26E5F9EF-89F1-4A03-A862-14F9FCA15FAA}" type="parTrans" cxnId="{8DDEBB53-79D2-4A6B-A502-60F25A57CB59}">
      <dgm:prSet/>
      <dgm:spPr/>
      <dgm:t>
        <a:bodyPr/>
        <a:lstStyle/>
        <a:p>
          <a:endParaRPr lang="en-AU"/>
        </a:p>
      </dgm:t>
    </dgm:pt>
    <dgm:pt modelId="{7FF7E42C-8BEB-4FEF-A9F9-28C2D49168E3}" type="sibTrans" cxnId="{8DDEBB53-79D2-4A6B-A502-60F25A57CB59}">
      <dgm:prSet/>
      <dgm:spPr/>
      <dgm:t>
        <a:bodyPr/>
        <a:lstStyle/>
        <a:p>
          <a:endParaRPr lang="en-A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CA1F49D-C484-42BE-AF0E-FBD8E1997320}" type="pres">
      <dgm:prSet presAssocID="{D9086676-7DBD-43D5-9FDB-A842CB584EA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53539824-86D7-4DBA-83E0-0E16E85D731C}" type="pres">
      <dgm:prSet presAssocID="{7BECAE27-525A-4746-9EC9-B715F37963AB}" presName="node" presStyleLbl="node1" presStyleIdx="0" presStyleCnt="4" custRadScaleRad="93178" custRadScaleInc="277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2ECF65C-8CF2-4E54-BAFB-0490F4312CAD}" type="pres">
      <dgm:prSet presAssocID="{7BECAE27-525A-4746-9EC9-B715F37963AB}" presName="spNode" presStyleCnt="0"/>
      <dgm:spPr/>
    </dgm:pt>
    <dgm:pt modelId="{B8E7C67C-6D0E-4720-8E1B-63736F64D335}" type="pres">
      <dgm:prSet presAssocID="{D044E618-3B10-44C4-87B9-02415B7EB948}" presName="sibTrans" presStyleLbl="sibTrans1D1" presStyleIdx="0" presStyleCnt="4"/>
      <dgm:spPr/>
      <dgm:t>
        <a:bodyPr/>
        <a:lstStyle/>
        <a:p>
          <a:endParaRPr lang="en-AU"/>
        </a:p>
      </dgm:t>
    </dgm:pt>
    <dgm:pt modelId="{28D9AF82-33E2-4A89-AB69-9F6FE01145B9}" type="pres">
      <dgm:prSet presAssocID="{67772687-F820-4011-BA83-7CFEA70295A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584CD96-0119-4026-BD19-5588B7C04225}" type="pres">
      <dgm:prSet presAssocID="{67772687-F820-4011-BA83-7CFEA70295A9}" presName="spNode" presStyleCnt="0"/>
      <dgm:spPr/>
    </dgm:pt>
    <dgm:pt modelId="{2477935C-7F91-4A98-BE26-526E4D17C387}" type="pres">
      <dgm:prSet presAssocID="{8A8E1CEC-9C83-4C4B-9627-252F8D56DD8F}" presName="sibTrans" presStyleLbl="sibTrans1D1" presStyleIdx="1" presStyleCnt="4"/>
      <dgm:spPr/>
      <dgm:t>
        <a:bodyPr/>
        <a:lstStyle/>
        <a:p>
          <a:endParaRPr lang="en-AU"/>
        </a:p>
      </dgm:t>
    </dgm:pt>
    <dgm:pt modelId="{33D8B8AF-58E4-415F-B938-A112819B5275}" type="pres">
      <dgm:prSet presAssocID="{7B33A6B0-467B-46F9-A191-13E14A59408C}" presName="node" presStyleLbl="node1" presStyleIdx="2" presStyleCnt="4" custScaleX="124339" custRadScaleRad="91953" custRadScaleInc="-82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E318739-17EF-4364-85CE-9A2A7DC3F1BD}" type="pres">
      <dgm:prSet presAssocID="{7B33A6B0-467B-46F9-A191-13E14A59408C}" presName="spNode" presStyleCnt="0"/>
      <dgm:spPr/>
    </dgm:pt>
    <dgm:pt modelId="{F7E7EE02-0433-4623-B195-7A462DE9D72B}" type="pres">
      <dgm:prSet presAssocID="{AA1DF898-4697-46B8-9171-126D3418F773}" presName="sibTrans" presStyleLbl="sibTrans1D1" presStyleIdx="2" presStyleCnt="4"/>
      <dgm:spPr/>
      <dgm:t>
        <a:bodyPr/>
        <a:lstStyle/>
        <a:p>
          <a:endParaRPr lang="en-AU"/>
        </a:p>
      </dgm:t>
    </dgm:pt>
    <dgm:pt modelId="{465197E9-4462-4A4F-89BD-AE880D7B3D78}" type="pres">
      <dgm:prSet presAssocID="{715AF422-2635-4200-911C-06C7607D55F2}" presName="node" presStyleLbl="node1" presStyleIdx="3" presStyleCnt="4" custRadScaleRad="99167" custRadScaleInc="-117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CC7F0C2-D84C-46BC-965E-2E2EE958D082}" type="pres">
      <dgm:prSet presAssocID="{715AF422-2635-4200-911C-06C7607D55F2}" presName="spNode" presStyleCnt="0"/>
      <dgm:spPr/>
    </dgm:pt>
    <dgm:pt modelId="{2AD3FA5A-A1ED-4A3E-BCEA-BC1306C5FDA8}" type="pres">
      <dgm:prSet presAssocID="{7FF7E42C-8BEB-4FEF-A9F9-28C2D49168E3}" presName="sibTrans" presStyleLbl="sibTrans1D1" presStyleIdx="3" presStyleCnt="4"/>
      <dgm:spPr/>
      <dgm:t>
        <a:bodyPr/>
        <a:lstStyle/>
        <a:p>
          <a:endParaRPr lang="en-AU"/>
        </a:p>
      </dgm:t>
    </dgm:pt>
  </dgm:ptLst>
  <dgm:cxnLst>
    <dgm:cxn modelId="{2C54DCDF-F650-456D-A418-05ABDC483FC5}" type="presOf" srcId="{7BECAE27-525A-4746-9EC9-B715F37963AB}" destId="{53539824-86D7-4DBA-83E0-0E16E85D731C}" srcOrd="0" destOrd="0" presId="urn:microsoft.com/office/officeart/2005/8/layout/cycle6"/>
    <dgm:cxn modelId="{464A68EB-918A-4E40-A76C-82E3A20BD266}" type="presOf" srcId="{D9086676-7DBD-43D5-9FDB-A842CB584EAB}" destId="{CCA1F49D-C484-42BE-AF0E-FBD8E1997320}" srcOrd="0" destOrd="0" presId="urn:microsoft.com/office/officeart/2005/8/layout/cycle6"/>
    <dgm:cxn modelId="{820E66A9-EE97-4BC1-A427-775A9DE7086A}" type="presOf" srcId="{8A8E1CEC-9C83-4C4B-9627-252F8D56DD8F}" destId="{2477935C-7F91-4A98-BE26-526E4D17C387}" srcOrd="0" destOrd="0" presId="urn:microsoft.com/office/officeart/2005/8/layout/cycle6"/>
    <dgm:cxn modelId="{E2F7BFFB-FAF8-4708-AAD9-21EDB307E59B}" type="presOf" srcId="{7B33A6B0-467B-46F9-A191-13E14A59408C}" destId="{33D8B8AF-58E4-415F-B938-A112819B5275}" srcOrd="0" destOrd="0" presId="urn:microsoft.com/office/officeart/2005/8/layout/cycle6"/>
    <dgm:cxn modelId="{0AC59EC0-D481-4878-9437-D9F445B7BAF6}" srcId="{D9086676-7DBD-43D5-9FDB-A842CB584EAB}" destId="{7B33A6B0-467B-46F9-A191-13E14A59408C}" srcOrd="2" destOrd="0" parTransId="{4704E8A4-3747-498E-9023-9F6BDA5F2890}" sibTransId="{AA1DF898-4697-46B8-9171-126D3418F773}"/>
    <dgm:cxn modelId="{BB018ED6-6BF3-4AF2-8025-32BF0EC88556}" srcId="{D9086676-7DBD-43D5-9FDB-A842CB584EAB}" destId="{7BECAE27-525A-4746-9EC9-B715F37963AB}" srcOrd="0" destOrd="0" parTransId="{F43DA2A2-4407-4CA8-B80E-1FBD6C290F08}" sibTransId="{D044E618-3B10-44C4-87B9-02415B7EB948}"/>
    <dgm:cxn modelId="{DD37E4FD-99EF-4935-9DDC-5B78EEA4AF84}" type="presOf" srcId="{7FF7E42C-8BEB-4FEF-A9F9-28C2D49168E3}" destId="{2AD3FA5A-A1ED-4A3E-BCEA-BC1306C5FDA8}" srcOrd="0" destOrd="0" presId="urn:microsoft.com/office/officeart/2005/8/layout/cycle6"/>
    <dgm:cxn modelId="{046B92C1-DD0A-4E46-A892-690D3076E41A}" type="presOf" srcId="{D044E618-3B10-44C4-87B9-02415B7EB948}" destId="{B8E7C67C-6D0E-4720-8E1B-63736F64D335}" srcOrd="0" destOrd="0" presId="urn:microsoft.com/office/officeart/2005/8/layout/cycle6"/>
    <dgm:cxn modelId="{3D0C7252-2E79-4C6B-BCB3-320E9D59EE99}" type="presOf" srcId="{AA1DF898-4697-46B8-9171-126D3418F773}" destId="{F7E7EE02-0433-4623-B195-7A462DE9D72B}" srcOrd="0" destOrd="0" presId="urn:microsoft.com/office/officeart/2005/8/layout/cycle6"/>
    <dgm:cxn modelId="{5FB6ACE5-0FD4-4B7A-A2A5-DB6548AF527C}" type="presOf" srcId="{67772687-F820-4011-BA83-7CFEA70295A9}" destId="{28D9AF82-33E2-4A89-AB69-9F6FE01145B9}" srcOrd="0" destOrd="0" presId="urn:microsoft.com/office/officeart/2005/8/layout/cycle6"/>
    <dgm:cxn modelId="{434D5B9C-7A24-465E-A431-AA7DC731E5C1}" srcId="{D9086676-7DBD-43D5-9FDB-A842CB584EAB}" destId="{67772687-F820-4011-BA83-7CFEA70295A9}" srcOrd="1" destOrd="0" parTransId="{AA545460-7969-48E3-8E00-DCB38058A36D}" sibTransId="{8A8E1CEC-9C83-4C4B-9627-252F8D56DD8F}"/>
    <dgm:cxn modelId="{8DDEBB53-79D2-4A6B-A502-60F25A57CB59}" srcId="{D9086676-7DBD-43D5-9FDB-A842CB584EAB}" destId="{715AF422-2635-4200-911C-06C7607D55F2}" srcOrd="3" destOrd="0" parTransId="{26E5F9EF-89F1-4A03-A862-14F9FCA15FAA}" sibTransId="{7FF7E42C-8BEB-4FEF-A9F9-28C2D49168E3}"/>
    <dgm:cxn modelId="{EC0353B4-C9FB-44E2-9F5D-8A6691183646}" type="presOf" srcId="{715AF422-2635-4200-911C-06C7607D55F2}" destId="{465197E9-4462-4A4F-89BD-AE880D7B3D78}" srcOrd="0" destOrd="0" presId="urn:microsoft.com/office/officeart/2005/8/layout/cycle6"/>
    <dgm:cxn modelId="{55CE8F35-7454-4974-8BF1-C84A8B1E7EF8}" type="presParOf" srcId="{CCA1F49D-C484-42BE-AF0E-FBD8E1997320}" destId="{53539824-86D7-4DBA-83E0-0E16E85D731C}" srcOrd="0" destOrd="0" presId="urn:microsoft.com/office/officeart/2005/8/layout/cycle6"/>
    <dgm:cxn modelId="{9F448955-D797-4B81-813F-A5580624F7CB}" type="presParOf" srcId="{CCA1F49D-C484-42BE-AF0E-FBD8E1997320}" destId="{32ECF65C-8CF2-4E54-BAFB-0490F4312CAD}" srcOrd="1" destOrd="0" presId="urn:microsoft.com/office/officeart/2005/8/layout/cycle6"/>
    <dgm:cxn modelId="{1D936519-F0A6-4F77-9EE9-0B7AE7944A74}" type="presParOf" srcId="{CCA1F49D-C484-42BE-AF0E-FBD8E1997320}" destId="{B8E7C67C-6D0E-4720-8E1B-63736F64D335}" srcOrd="2" destOrd="0" presId="urn:microsoft.com/office/officeart/2005/8/layout/cycle6"/>
    <dgm:cxn modelId="{4887BF0A-04D7-4707-A2F6-80C4B1AE7F46}" type="presParOf" srcId="{CCA1F49D-C484-42BE-AF0E-FBD8E1997320}" destId="{28D9AF82-33E2-4A89-AB69-9F6FE01145B9}" srcOrd="3" destOrd="0" presId="urn:microsoft.com/office/officeart/2005/8/layout/cycle6"/>
    <dgm:cxn modelId="{8A976317-3ED4-4972-A933-251BCE5E55F6}" type="presParOf" srcId="{CCA1F49D-C484-42BE-AF0E-FBD8E1997320}" destId="{6584CD96-0119-4026-BD19-5588B7C04225}" srcOrd="4" destOrd="0" presId="urn:microsoft.com/office/officeart/2005/8/layout/cycle6"/>
    <dgm:cxn modelId="{01EA958B-0B13-4803-8523-30D24BA89716}" type="presParOf" srcId="{CCA1F49D-C484-42BE-AF0E-FBD8E1997320}" destId="{2477935C-7F91-4A98-BE26-526E4D17C387}" srcOrd="5" destOrd="0" presId="urn:microsoft.com/office/officeart/2005/8/layout/cycle6"/>
    <dgm:cxn modelId="{F0126236-DE40-4D3F-8347-91AAFEFD4AFD}" type="presParOf" srcId="{CCA1F49D-C484-42BE-AF0E-FBD8E1997320}" destId="{33D8B8AF-58E4-415F-B938-A112819B5275}" srcOrd="6" destOrd="0" presId="urn:microsoft.com/office/officeart/2005/8/layout/cycle6"/>
    <dgm:cxn modelId="{63E55D85-5642-47C0-B980-28134C801625}" type="presParOf" srcId="{CCA1F49D-C484-42BE-AF0E-FBD8E1997320}" destId="{EE318739-17EF-4364-85CE-9A2A7DC3F1BD}" srcOrd="7" destOrd="0" presId="urn:microsoft.com/office/officeart/2005/8/layout/cycle6"/>
    <dgm:cxn modelId="{563FBE57-4A9E-4200-B370-7198908AAFF0}" type="presParOf" srcId="{CCA1F49D-C484-42BE-AF0E-FBD8E1997320}" destId="{F7E7EE02-0433-4623-B195-7A462DE9D72B}" srcOrd="8" destOrd="0" presId="urn:microsoft.com/office/officeart/2005/8/layout/cycle6"/>
    <dgm:cxn modelId="{3DF06E00-D9B3-466E-911E-EA1AC5284ACD}" type="presParOf" srcId="{CCA1F49D-C484-42BE-AF0E-FBD8E1997320}" destId="{465197E9-4462-4A4F-89BD-AE880D7B3D78}" srcOrd="9" destOrd="0" presId="urn:microsoft.com/office/officeart/2005/8/layout/cycle6"/>
    <dgm:cxn modelId="{D336118E-28B5-4A1D-992F-407EA8376846}" type="presParOf" srcId="{CCA1F49D-C484-42BE-AF0E-FBD8E1997320}" destId="{3CC7F0C2-D84C-46BC-965E-2E2EE958D082}" srcOrd="10" destOrd="0" presId="urn:microsoft.com/office/officeart/2005/8/layout/cycle6"/>
    <dgm:cxn modelId="{94C6BD89-1D0B-4F22-BDCD-7422CE11DA44}" type="presParOf" srcId="{CCA1F49D-C484-42BE-AF0E-FBD8E1997320}" destId="{2AD3FA5A-A1ED-4A3E-BCEA-BC1306C5FDA8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39824-86D7-4DBA-83E0-0E16E85D731C}">
      <dsp:nvSpPr>
        <dsp:cNvPr id="0" name=""/>
        <dsp:cNvSpPr/>
      </dsp:nvSpPr>
      <dsp:spPr>
        <a:xfrm>
          <a:off x="3479495" y="144020"/>
          <a:ext cx="1954764" cy="127059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 smtClean="0">
              <a:latin typeface="Calibri" pitchFamily="34" charset="0"/>
              <a:cs typeface="Calibri" pitchFamily="34" charset="0"/>
            </a:rPr>
            <a:t>Point-of-care data collection</a:t>
          </a:r>
          <a:endParaRPr lang="en-AU" sz="2400" kern="1200" dirty="0">
            <a:latin typeface="Calibri" pitchFamily="34" charset="0"/>
            <a:cs typeface="Calibri" pitchFamily="34" charset="0"/>
          </a:endParaRPr>
        </a:p>
      </dsp:txBody>
      <dsp:txXfrm>
        <a:off x="3541520" y="206045"/>
        <a:ext cx="1830714" cy="1146546"/>
      </dsp:txXfrm>
    </dsp:sp>
    <dsp:sp modelId="{B8E7C67C-6D0E-4720-8E1B-63736F64D335}">
      <dsp:nvSpPr>
        <dsp:cNvPr id="0" name=""/>
        <dsp:cNvSpPr/>
      </dsp:nvSpPr>
      <dsp:spPr>
        <a:xfrm>
          <a:off x="2405038" y="840831"/>
          <a:ext cx="4200972" cy="4200972"/>
        </a:xfrm>
        <a:custGeom>
          <a:avLst/>
          <a:gdLst/>
          <a:ahLst/>
          <a:cxnLst/>
          <a:rect l="0" t="0" r="0" b="0"/>
          <a:pathLst>
            <a:path>
              <a:moveTo>
                <a:pt x="3042141" y="222900"/>
              </a:moveTo>
              <a:arcTo wR="2100486" hR="2100486" stAng="17798093" swAng="23633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9AF82-33E2-4A89-AB69-9F6FE01145B9}">
      <dsp:nvSpPr>
        <dsp:cNvPr id="0" name=""/>
        <dsp:cNvSpPr/>
      </dsp:nvSpPr>
      <dsp:spPr>
        <a:xfrm>
          <a:off x="5551596" y="2101005"/>
          <a:ext cx="1954764" cy="127059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 smtClean="0">
              <a:latin typeface="Calibri" pitchFamily="34" charset="0"/>
              <a:cs typeface="Calibri" pitchFamily="34" charset="0"/>
            </a:rPr>
            <a:t>Routine reporting to PCOC</a:t>
          </a:r>
          <a:endParaRPr lang="en-AU" sz="2400" kern="1200" dirty="0">
            <a:latin typeface="Calibri" pitchFamily="34" charset="0"/>
            <a:cs typeface="Calibri" pitchFamily="34" charset="0"/>
          </a:endParaRPr>
        </a:p>
      </dsp:txBody>
      <dsp:txXfrm>
        <a:off x="5613621" y="2163030"/>
        <a:ext cx="1830714" cy="1146546"/>
      </dsp:txXfrm>
    </dsp:sp>
    <dsp:sp modelId="{2477935C-7F91-4A98-BE26-526E4D17C387}">
      <dsp:nvSpPr>
        <dsp:cNvPr id="0" name=""/>
        <dsp:cNvSpPr/>
      </dsp:nvSpPr>
      <dsp:spPr>
        <a:xfrm>
          <a:off x="2444804" y="345022"/>
          <a:ext cx="4200972" cy="4200972"/>
        </a:xfrm>
        <a:custGeom>
          <a:avLst/>
          <a:gdLst/>
          <a:ahLst/>
          <a:cxnLst/>
          <a:rect l="0" t="0" r="0" b="0"/>
          <a:pathLst>
            <a:path>
              <a:moveTo>
                <a:pt x="3980655" y="3036972"/>
              </a:moveTo>
              <a:arcTo wR="2100486" hR="2100486" stAng="1588635" swAng="18844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8B8AF-58E4-415F-B938-A112819B5275}">
      <dsp:nvSpPr>
        <dsp:cNvPr id="0" name=""/>
        <dsp:cNvSpPr/>
      </dsp:nvSpPr>
      <dsp:spPr>
        <a:xfrm>
          <a:off x="3221588" y="4032447"/>
          <a:ext cx="2430534" cy="127059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 smtClean="0">
              <a:latin typeface="Calibri" pitchFamily="34" charset="0"/>
              <a:cs typeface="Calibri" pitchFamily="34" charset="0"/>
            </a:rPr>
            <a:t>National benchmarking</a:t>
          </a:r>
          <a:endParaRPr lang="en-AU" sz="2400" kern="1200" dirty="0">
            <a:latin typeface="Calibri" pitchFamily="34" charset="0"/>
            <a:cs typeface="Calibri" pitchFamily="34" charset="0"/>
          </a:endParaRPr>
        </a:p>
      </dsp:txBody>
      <dsp:txXfrm>
        <a:off x="3283613" y="4094472"/>
        <a:ext cx="2306484" cy="1146546"/>
      </dsp:txXfrm>
    </dsp:sp>
    <dsp:sp modelId="{F7E7EE02-0433-4623-B195-7A462DE9D72B}">
      <dsp:nvSpPr>
        <dsp:cNvPr id="0" name=""/>
        <dsp:cNvSpPr/>
      </dsp:nvSpPr>
      <dsp:spPr>
        <a:xfrm>
          <a:off x="2236781" y="364079"/>
          <a:ext cx="4200972" cy="4200972"/>
        </a:xfrm>
        <a:custGeom>
          <a:avLst/>
          <a:gdLst/>
          <a:ahLst/>
          <a:cxnLst/>
          <a:rect l="0" t="0" r="0" b="0"/>
          <a:pathLst>
            <a:path>
              <a:moveTo>
                <a:pt x="975028" y="3874010"/>
              </a:moveTo>
              <a:arcTo wR="2100486" hR="2100486" stAng="7343924" swAng="18789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197E9-4462-4A4F-89BD-AE880D7B3D78}">
      <dsp:nvSpPr>
        <dsp:cNvPr id="0" name=""/>
        <dsp:cNvSpPr/>
      </dsp:nvSpPr>
      <dsp:spPr>
        <a:xfrm>
          <a:off x="1368160" y="2113777"/>
          <a:ext cx="1954764" cy="127059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 smtClean="0">
              <a:latin typeface="Calibri" pitchFamily="34" charset="0"/>
              <a:cs typeface="Calibri" pitchFamily="34" charset="0"/>
            </a:rPr>
            <a:t>Structured feedback to teams </a:t>
          </a:r>
          <a:endParaRPr lang="en-AU" sz="2400" kern="1200" dirty="0">
            <a:latin typeface="Calibri" pitchFamily="34" charset="0"/>
            <a:cs typeface="Calibri" pitchFamily="34" charset="0"/>
          </a:endParaRPr>
        </a:p>
      </dsp:txBody>
      <dsp:txXfrm>
        <a:off x="1430185" y="2175802"/>
        <a:ext cx="1830714" cy="1146546"/>
      </dsp:txXfrm>
    </dsp:sp>
    <dsp:sp modelId="{2AD3FA5A-A1ED-4A3E-BCEA-BC1306C5FDA8}">
      <dsp:nvSpPr>
        <dsp:cNvPr id="0" name=""/>
        <dsp:cNvSpPr/>
      </dsp:nvSpPr>
      <dsp:spPr>
        <a:xfrm>
          <a:off x="2278726" y="822131"/>
          <a:ext cx="4200972" cy="4200972"/>
        </a:xfrm>
        <a:custGeom>
          <a:avLst/>
          <a:gdLst/>
          <a:ahLst/>
          <a:cxnLst/>
          <a:rect l="0" t="0" r="0" b="0"/>
          <a:pathLst>
            <a:path>
              <a:moveTo>
                <a:pt x="167822" y="1277775"/>
              </a:moveTo>
              <a:arcTo wR="2100486" hR="2100486" stAng="12183530" swAng="24701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19031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3" tIns="45352" rIns="90703" bIns="45352" numCol="1" anchor="t" anchorCtr="0" compatLnSpc="1">
            <a:prstTxWarp prst="textNoShape">
              <a:avLst/>
            </a:prstTxWarp>
          </a:bodyPr>
          <a:lstStyle>
            <a:lvl1pPr defTabSz="907175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733" y="2"/>
            <a:ext cx="2919031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3" tIns="45352" rIns="90703" bIns="45352" numCol="1" anchor="t" anchorCtr="0" compatLnSpc="1">
            <a:prstTxWarp prst="textNoShape">
              <a:avLst/>
            </a:prstTxWarp>
          </a:bodyPr>
          <a:lstStyle>
            <a:lvl1pPr algn="r" defTabSz="907175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004"/>
            <a:ext cx="2919031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3" tIns="45352" rIns="90703" bIns="45352" numCol="1" anchor="b" anchorCtr="0" compatLnSpc="1">
            <a:prstTxWarp prst="textNoShape">
              <a:avLst/>
            </a:prstTxWarp>
          </a:bodyPr>
          <a:lstStyle>
            <a:lvl1pPr defTabSz="907175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733" y="9372004"/>
            <a:ext cx="2919031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3" tIns="45352" rIns="90703" bIns="45352" numCol="1" anchor="b" anchorCtr="0" compatLnSpc="1">
            <a:prstTxWarp prst="textNoShape">
              <a:avLst/>
            </a:prstTxWarp>
          </a:bodyPr>
          <a:lstStyle>
            <a:lvl1pPr algn="r" defTabSz="907175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fld id="{47A23F1C-2DEE-4F0A-A525-443A4F9D1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91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19031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3" tIns="45352" rIns="90703" bIns="45352" numCol="1" anchor="t" anchorCtr="0" compatLnSpc="1">
            <a:prstTxWarp prst="textNoShape">
              <a:avLst/>
            </a:prstTxWarp>
          </a:bodyPr>
          <a:lstStyle>
            <a:lvl1pPr defTabSz="907175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733" y="2"/>
            <a:ext cx="2919031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3" tIns="45352" rIns="90703" bIns="45352" numCol="1" anchor="t" anchorCtr="0" compatLnSpc="1">
            <a:prstTxWarp prst="textNoShape">
              <a:avLst/>
            </a:prstTxWarp>
          </a:bodyPr>
          <a:lstStyle>
            <a:lvl1pPr algn="r" defTabSz="907175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8188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7700" y="4687534"/>
            <a:ext cx="4940363" cy="443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3" tIns="45352" rIns="90703" bIns="45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004"/>
            <a:ext cx="2919031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3" tIns="45352" rIns="90703" bIns="45352" numCol="1" anchor="b" anchorCtr="0" compatLnSpc="1">
            <a:prstTxWarp prst="textNoShape">
              <a:avLst/>
            </a:prstTxWarp>
          </a:bodyPr>
          <a:lstStyle>
            <a:lvl1pPr defTabSz="907175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733" y="9372004"/>
            <a:ext cx="2919031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3" tIns="45352" rIns="90703" bIns="45352" numCol="1" anchor="b" anchorCtr="0" compatLnSpc="1">
            <a:prstTxWarp prst="textNoShape">
              <a:avLst/>
            </a:prstTxWarp>
          </a:bodyPr>
          <a:lstStyle>
            <a:lvl1pPr algn="r" defTabSz="907175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fld id="{4A77C1FA-E27F-424A-BA21-2D48591BD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12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1B143D-9965-4D11-8B82-F8F78172A2A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04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59DE2-053A-4DBE-8DE6-16551110F850}" type="slidenum">
              <a:rPr lang="en-AU" smtClean="0"/>
              <a:pPr/>
              <a:t>30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8674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59DE2-053A-4DBE-8DE6-16551110F850}" type="slidenum">
              <a:rPr lang="en-AU" smtClean="0"/>
              <a:pPr/>
              <a:t>41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6182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87DA-71B9-4794-A982-380B6F7BC180}" type="slidenum">
              <a:rPr lang="en-AU" smtClean="0">
                <a:solidFill>
                  <a:prstClr val="black"/>
                </a:solidFill>
              </a:rPr>
              <a:pPr/>
              <a:t>43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Wednesday, 11 November, 2015</a:t>
            </a:r>
            <a:endParaRPr lang="en-AU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 smtClean="0"/>
              <a:t>PCOC Benchmarking Workshops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7739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3AAED-D3D4-4BB3-9EF7-3BDF06B2077A}" type="slidenum">
              <a:rPr lang="en-AU" smtClean="0"/>
              <a:pPr/>
              <a:t>44</a:t>
            </a:fld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Wednesday, 11 November, 2015</a:t>
            </a:r>
            <a:endParaRPr lang="en-AU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 smtClean="0"/>
              <a:t>PCOC Benchmarking Workshops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3180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3AAED-D3D4-4BB3-9EF7-3BDF06B2077A}" type="slidenum">
              <a:rPr lang="en-AU" smtClean="0"/>
              <a:pPr/>
              <a:t>45</a:t>
            </a:fld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Wednesday, 11 November, 2015</a:t>
            </a:r>
            <a:endParaRPr lang="en-AU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 smtClean="0"/>
              <a:t>PCOC Benchmarking Workshops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643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3AAED-D3D4-4BB3-9EF7-3BDF06B2077A}" type="slidenum">
              <a:rPr lang="en-AU" smtClean="0"/>
              <a:pPr/>
              <a:t>46</a:t>
            </a:fld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Wednesday, 11 November, 2015</a:t>
            </a:r>
            <a:endParaRPr lang="en-AU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 smtClean="0"/>
              <a:t>PCOC Benchmarking Workshops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1776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3AAED-D3D4-4BB3-9EF7-3BDF06B2077A}" type="slidenum">
              <a:rPr lang="en-AU" smtClean="0"/>
              <a:pPr/>
              <a:t>48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4521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3AAED-D3D4-4BB3-9EF7-3BDF06B2077A}" type="slidenum">
              <a:rPr lang="en-AU" smtClean="0"/>
              <a:pPr/>
              <a:t>49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2455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A50C9-E4EE-4798-8D5B-745ACA87B945}" type="slidenum">
              <a:rPr lang="en-GB" altLang="en-US" smtClean="0"/>
              <a:pPr/>
              <a:t>53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174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438">
              <a:spcBef>
                <a:spcPct val="0"/>
              </a:spcBef>
            </a:pPr>
            <a:endParaRPr lang="en-AU" altLang="en-US" b="1" dirty="0" smtClean="0">
              <a:latin typeface="+mn-lt"/>
              <a:cs typeface="Arial" pitchFamily="34" charset="0"/>
            </a:endParaRPr>
          </a:p>
          <a:p>
            <a:endParaRPr lang="en-AU" dirty="0" smtClean="0">
              <a:latin typeface="+mn-lt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368B0-C067-4136-944D-1E25A87DA9A5}" type="slidenum">
              <a:rPr lang="en-AU" smtClean="0"/>
              <a:pPr/>
              <a:t>6</a:t>
            </a:fld>
            <a:endParaRPr lang="en-A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87DA-71B9-4794-A982-380B6F7BC180}" type="slidenum">
              <a:rPr lang="en-AU" smtClean="0">
                <a:solidFill>
                  <a:prstClr val="black"/>
                </a:solidFill>
              </a:rPr>
              <a:pPr/>
              <a:t>7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Wednesday, 11 November, 2015</a:t>
            </a:r>
            <a:endParaRPr lang="en-AU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 smtClean="0"/>
              <a:t>PCOC Benchmarking Workshops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9724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3AAED-D3D4-4BB3-9EF7-3BDF06B2077A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Wednesday, 11 November, 2015</a:t>
            </a:r>
            <a:endParaRPr lang="en-AU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 smtClean="0"/>
              <a:t>PCOC Benchmarking Workshops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7852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7607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altLang="en-US" dirty="0" smtClean="0">
                <a:solidFill>
                  <a:prstClr val="black"/>
                </a:solidFill>
                <a:latin typeface="+mn-lt"/>
              </a:rPr>
              <a:t> </a:t>
            </a:r>
            <a:endParaRPr lang="en-AU" altLang="en-US" dirty="0">
              <a:solidFill>
                <a:prstClr val="black"/>
              </a:solidFill>
              <a:latin typeface="+mn-lt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8B6E2-8C12-455C-8972-55D362378F75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0064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7607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altLang="en-US" dirty="0" smtClean="0">
                <a:solidFill>
                  <a:prstClr val="black"/>
                </a:solidFill>
                <a:latin typeface="+mn-lt"/>
              </a:rPr>
              <a:t> </a:t>
            </a:r>
            <a:endParaRPr lang="en-AU" altLang="en-US" dirty="0">
              <a:solidFill>
                <a:prstClr val="black"/>
              </a:solidFill>
              <a:latin typeface="+mn-lt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8B6E2-8C12-455C-8972-55D362378F75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0064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87DA-71B9-4794-A982-380B6F7BC180}" type="slidenum">
              <a:rPr lang="en-AU" smtClean="0">
                <a:solidFill>
                  <a:prstClr val="black"/>
                </a:solidFill>
              </a:rPr>
              <a:pPr/>
              <a:t>21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Wednesday, 11 November, 2015</a:t>
            </a:r>
            <a:endParaRPr lang="en-AU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 smtClean="0"/>
              <a:t>PCOC Benchmarking Workshops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0077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87DA-71B9-4794-A982-380B6F7BC180}" type="slidenum">
              <a:rPr lang="en-AU" smtClean="0">
                <a:solidFill>
                  <a:prstClr val="black"/>
                </a:solidFill>
              </a:rPr>
              <a:pPr/>
              <a:t>22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Wednesday, 11 November, 2015</a:t>
            </a:r>
            <a:endParaRPr lang="en-AU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 smtClean="0"/>
              <a:t>PCOC Benchmarking Workshops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0077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87DA-71B9-4794-A982-380B6F7BC180}" type="slidenum">
              <a:rPr lang="en-AU" smtClean="0">
                <a:solidFill>
                  <a:prstClr val="black"/>
                </a:solidFill>
              </a:rPr>
              <a:pPr/>
              <a:t>23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Wednesday, 11 November, 2015</a:t>
            </a:r>
            <a:endParaRPr lang="en-AU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 smtClean="0"/>
              <a:t>PCOC Benchmarking Workshops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007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smiling at the cameraIII"/>
          <p:cNvPicPr>
            <a:picLocks noChangeArrowheads="1"/>
          </p:cNvPicPr>
          <p:nvPr userDrawn="1"/>
        </p:nvPicPr>
        <p:blipFill>
          <a:blip r:embed="rId2" cstate="print"/>
          <a:srcRect t="22241"/>
          <a:stretch>
            <a:fillRect/>
          </a:stretch>
        </p:blipFill>
        <p:spPr bwMode="auto">
          <a:xfrm>
            <a:off x="0" y="325438"/>
            <a:ext cx="1439863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6534150"/>
            <a:ext cx="9144000" cy="32385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1400">
                <a:solidFill>
                  <a:schemeClr val="bg2"/>
                </a:solidFill>
                <a:latin typeface="Kings Caslon Display" pitchFamily="2" charset="0"/>
              </a:rPr>
              <a:t>	            		</a:t>
            </a:r>
            <a:endParaRPr lang="en-US" sz="1400">
              <a:solidFill>
                <a:schemeClr val="bg2"/>
              </a:solidFill>
              <a:latin typeface="Kings Caslon Display" pitchFamily="2" charset="0"/>
            </a:endParaRPr>
          </a:p>
        </p:txBody>
      </p:sp>
      <p:pic>
        <p:nvPicPr>
          <p:cNvPr id="6" name="Picture 59" descr="KCL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3463" y="544513"/>
            <a:ext cx="1571625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0" y="0"/>
            <a:ext cx="9144000" cy="331788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KingsBureauGrot FiveOne" pitchFamily="2" charset="0"/>
            </a:endParaRPr>
          </a:p>
        </p:txBody>
      </p:sp>
      <p:pic>
        <p:nvPicPr>
          <p:cNvPr id="8" name="Picture 20"/>
          <p:cNvPicPr preferRelativeResize="0">
            <a:picLocks noChangeAspect="1" noChangeArrowheads="1"/>
          </p:cNvPicPr>
          <p:nvPr userDrawn="1"/>
        </p:nvPicPr>
        <p:blipFill>
          <a:blip r:embed="rId4" cstate="print"/>
          <a:srcRect b="10309"/>
          <a:stretch>
            <a:fillRect/>
          </a:stretch>
        </p:blipFill>
        <p:spPr bwMode="auto">
          <a:xfrm>
            <a:off x="0" y="1931988"/>
            <a:ext cx="1439863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7975" y="619125"/>
            <a:ext cx="1535113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rrowheads="1"/>
          </p:cNvPicPr>
          <p:nvPr userDrawn="1"/>
        </p:nvPicPr>
        <p:blipFill>
          <a:blip r:embed="rId6" cstate="print"/>
          <a:srcRect l="6223" t="8195" r="30251" b="5188"/>
          <a:stretch>
            <a:fillRect/>
          </a:stretch>
        </p:blipFill>
        <p:spPr bwMode="auto">
          <a:xfrm>
            <a:off x="0" y="5081588"/>
            <a:ext cx="143986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29025"/>
            <a:ext cx="1439863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8" cstate="print"/>
          <a:srcRect l="71474" t="72134" r="8551" b="17924"/>
          <a:stretch>
            <a:fillRect/>
          </a:stretch>
        </p:blipFill>
        <p:spPr bwMode="auto">
          <a:xfrm rot="10800000">
            <a:off x="5265738" y="617538"/>
            <a:ext cx="14398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7"/>
          <p:cNvSpPr txBox="1">
            <a:spLocks noChangeArrowheads="1"/>
          </p:cNvSpPr>
          <p:nvPr userDrawn="1"/>
        </p:nvSpPr>
        <p:spPr bwMode="auto">
          <a:xfrm>
            <a:off x="3148013" y="982663"/>
            <a:ext cx="2449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GB" sz="1200" dirty="0">
                <a:latin typeface="Times New Roman" pitchFamily="18" charset="0"/>
              </a:rPr>
              <a:t>WHO Collaborating Centre for Palliative Care &amp; Older People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3263" y="2205038"/>
            <a:ext cx="6846887" cy="1223962"/>
          </a:xfrm>
        </p:spPr>
        <p:txBody>
          <a:bodyPr/>
          <a:lstStyle>
            <a:lvl1pPr>
              <a:lnSpc>
                <a:spcPct val="90000"/>
              </a:lnSpc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63738" y="4076700"/>
            <a:ext cx="7315200" cy="2268538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692150"/>
            <a:ext cx="1905000" cy="5195888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92150"/>
            <a:ext cx="5562600" cy="5195888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92150"/>
            <a:ext cx="7620000" cy="774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773238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92150"/>
            <a:ext cx="7620000" cy="774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773238"/>
            <a:ext cx="7620000" cy="4114800"/>
          </a:xfrm>
        </p:spPr>
        <p:txBody>
          <a:bodyPr/>
          <a:lstStyle/>
          <a:p>
            <a:pPr lvl="0"/>
            <a:endParaRPr lang="en-GB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150" y="6451600"/>
            <a:ext cx="323850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48947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4904" y="63986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5A8CFB7-91F0-4734-9DD8-52AED5CF33C7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602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73" y="69052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534150"/>
            <a:ext cx="9144000" cy="32385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www.csi.kcl.ac.uk</a:t>
            </a:r>
            <a:endParaRPr lang="en-US" sz="14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92150"/>
            <a:ext cx="7620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32385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KingsBureauGrot FiveOne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6" r:id="rId14"/>
    <p:sldLayoutId id="214748397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Kings Caslon Display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Kings Caslon Display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Kings Caslon Display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Kings Caslon Display" pitchFamily="2" charset="0"/>
        </a:defRPr>
      </a:lvl9pPr>
    </p:titleStyle>
    <p:bodyStyle>
      <a:lvl1pPr marL="261938" indent="-2619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84213" indent="-2428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 New Roman" pitchFamily="18" charset="0"/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35063" indent="-2714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 New Roman" pitchFamily="18" charset="0"/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584325" indent="-2698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cs typeface="Arial" charset="0"/>
        </a:defRPr>
      </a:lvl4pPr>
      <a:lvl5pPr marL="2033588" indent="-2698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cs typeface="Arial" charset="0"/>
        </a:defRPr>
      </a:lvl5pPr>
      <a:lvl6pPr marL="2490788" indent="-2698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</a:defRPr>
      </a:lvl6pPr>
      <a:lvl7pPr marL="2947988" indent="-2698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</a:defRPr>
      </a:lvl7pPr>
      <a:lvl8pPr marL="3405188" indent="-2698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</a:defRPr>
      </a:lvl8pPr>
      <a:lvl9pPr marL="3862388" indent="-2698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liss.murtagh@kcl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1976137"/>
            <a:ext cx="7056438" cy="1872469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Interpretation and use of outcomes data in Australia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3766" y="3858143"/>
            <a:ext cx="6919913" cy="2484276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400" dirty="0" smtClean="0">
                <a:latin typeface="Calibri" panose="020F0502020204030204" pitchFamily="34" charset="0"/>
              </a:rPr>
              <a:t>Fliss Murtagh</a:t>
            </a:r>
            <a:endParaRPr lang="en-US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sz="11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1600" dirty="0" smtClean="0">
                <a:latin typeface="Calibri" panose="020F0502020204030204" pitchFamily="34" charset="0"/>
              </a:rPr>
              <a:t>Cicely Saunders Institute</a:t>
            </a:r>
          </a:p>
          <a:p>
            <a:pPr eaLnBrk="1" hangingPunct="1">
              <a:lnSpc>
                <a:spcPct val="120000"/>
              </a:lnSpc>
            </a:pPr>
            <a:r>
              <a:rPr lang="en-US" sz="1600" dirty="0" smtClean="0">
                <a:latin typeface="Calibri" panose="020F0502020204030204" pitchFamily="34" charset="0"/>
              </a:rPr>
              <a:t>Department of Palliative Care, Policy &amp; Rehabilitation</a:t>
            </a:r>
          </a:p>
          <a:p>
            <a:pPr eaLnBrk="1" hangingPunct="1">
              <a:lnSpc>
                <a:spcPct val="120000"/>
              </a:lnSpc>
            </a:pPr>
            <a:r>
              <a:rPr lang="en-US" sz="1600" dirty="0" smtClean="0">
                <a:latin typeface="Calibri" panose="020F0502020204030204" pitchFamily="34" charset="0"/>
              </a:rPr>
              <a:t>King’s College London</a:t>
            </a:r>
          </a:p>
          <a:p>
            <a:pPr eaLnBrk="1" hangingPunct="1">
              <a:lnSpc>
                <a:spcPct val="120000"/>
              </a:lnSpc>
            </a:pPr>
            <a:r>
              <a:rPr lang="en-US" sz="1600" dirty="0" smtClean="0">
                <a:latin typeface="Calibri" panose="020F0502020204030204" pitchFamily="34" charset="0"/>
                <a:hlinkClick r:id="rId3"/>
              </a:rPr>
              <a:t>fliss.murtagh@kcl.ac.uk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3076" name="Picture 20"/>
          <p:cNvPicPr preferRelativeResize="0">
            <a:picLocks noChangeAspect="1" noChangeArrowheads="1"/>
          </p:cNvPicPr>
          <p:nvPr/>
        </p:nvPicPr>
        <p:blipFill>
          <a:blip r:embed="rId4" cstate="print"/>
          <a:srcRect b="10309"/>
          <a:stretch>
            <a:fillRect/>
          </a:stretch>
        </p:blipFill>
        <p:spPr bwMode="auto">
          <a:xfrm>
            <a:off x="0" y="1931988"/>
            <a:ext cx="1439863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NIH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364" y="5949280"/>
            <a:ext cx="1157114" cy="402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Overview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32608"/>
            <a:ext cx="76200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altLang="en-US" dirty="0" smtClean="0">
                <a:latin typeface="Calibri" pitchFamily="34" charset="0"/>
                <a:cs typeface="Calibri" pitchFamily="34" charset="0"/>
              </a:rPr>
              <a:t>What is PCOC?</a:t>
            </a:r>
          </a:p>
          <a:p>
            <a:pPr marL="514350" indent="-514350">
              <a:buFont typeface="+mj-lt"/>
              <a:buAutoNum type="arabicPeriod"/>
            </a:pPr>
            <a:r>
              <a:rPr lang="en-AU" alt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What do they collect in PCOC and how does it compare to OACC?</a:t>
            </a:r>
          </a:p>
          <a:p>
            <a:pPr marL="514350" indent="-514350">
              <a:buFont typeface="+mj-lt"/>
              <a:buAutoNum type="arabicPeriod"/>
            </a:pPr>
            <a:r>
              <a:rPr lang="en-AU" altLang="en-US" dirty="0" smtClean="0">
                <a:latin typeface="Calibri" pitchFamily="34" charset="0"/>
                <a:cs typeface="Calibri" pitchFamily="34" charset="0"/>
              </a:rPr>
              <a:t>How does PCOC support services?</a:t>
            </a:r>
          </a:p>
          <a:p>
            <a:pPr marL="514350" indent="-514350">
              <a:buFont typeface="+mj-lt"/>
              <a:buAutoNum type="arabicPeriod"/>
            </a:pPr>
            <a:r>
              <a:rPr lang="en-AU" altLang="en-US" dirty="0" smtClean="0">
                <a:latin typeface="Calibri" pitchFamily="34" charset="0"/>
                <a:cs typeface="Calibri" pitchFamily="34" charset="0"/>
              </a:rPr>
              <a:t>Examples of findings</a:t>
            </a:r>
          </a:p>
          <a:p>
            <a:pPr marL="514350" indent="-514350">
              <a:buFont typeface="+mj-lt"/>
              <a:buAutoNum type="arabicPeriod"/>
            </a:pPr>
            <a:r>
              <a:rPr lang="en-AU" altLang="en-US" dirty="0" smtClean="0">
                <a:latin typeface="Calibri" pitchFamily="34" charset="0"/>
                <a:cs typeface="Calibri" pitchFamily="34" charset="0"/>
              </a:rPr>
              <a:t>What about national quality indicators?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>
                <a:latin typeface="Calibri" pitchFamily="34" charset="0"/>
                <a:cs typeface="Calibri" pitchFamily="34" charset="0"/>
              </a:rPr>
              <a:t>National workshops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>
                <a:latin typeface="Calibri" pitchFamily="34" charset="0"/>
                <a:cs typeface="Calibri" pitchFamily="34" charset="0"/>
              </a:rPr>
              <a:t>Discussion on future directions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88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7620000" cy="774700"/>
          </a:xfrm>
        </p:spPr>
        <p:txBody>
          <a:bodyPr/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Five clinical assessment tools in PCOC: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29"/>
          <p:cNvGrpSpPr/>
          <p:nvPr/>
        </p:nvGrpSpPr>
        <p:grpSpPr>
          <a:xfrm>
            <a:off x="251969" y="1811367"/>
            <a:ext cx="8240606" cy="4288822"/>
            <a:chOff x="152510" y="1876481"/>
            <a:chExt cx="8240606" cy="4288822"/>
          </a:xfrm>
        </p:grpSpPr>
        <p:grpSp>
          <p:nvGrpSpPr>
            <p:cNvPr id="4" name="Group 3"/>
            <p:cNvGrpSpPr/>
            <p:nvPr/>
          </p:nvGrpSpPr>
          <p:grpSpPr>
            <a:xfrm>
              <a:off x="3203848" y="1876481"/>
              <a:ext cx="5189268" cy="4176465"/>
              <a:chOff x="2099381" y="1844824"/>
              <a:chExt cx="5189268" cy="4176465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2099381" y="1882428"/>
                <a:ext cx="1512168" cy="720080"/>
              </a:xfrm>
              <a:prstGeom prst="roundRect">
                <a:avLst/>
              </a:prstGeom>
              <a:solidFill>
                <a:srgbClr val="8F7EBA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400" dirty="0" smtClean="0">
                    <a:latin typeface="Calibri" pitchFamily="34" charset="0"/>
                    <a:cs typeface="Calibri" pitchFamily="34" charset="0"/>
                  </a:rPr>
                  <a:t>Phase</a:t>
                </a:r>
                <a:endParaRPr lang="en-AU" sz="24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2099381" y="2708920"/>
                <a:ext cx="1508720" cy="720080"/>
              </a:xfrm>
              <a:prstGeom prst="roundRect">
                <a:avLst/>
              </a:prstGeom>
              <a:solidFill>
                <a:srgbClr val="8F7EBA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dirty="0" smtClean="0">
                    <a:latin typeface="Calibri" pitchFamily="34" charset="0"/>
                    <a:cs typeface="Calibri" pitchFamily="34" charset="0"/>
                  </a:rPr>
                  <a:t>RUG-ADL</a:t>
                </a:r>
                <a:endParaRPr lang="en-AU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099381" y="3569386"/>
                <a:ext cx="1512168" cy="720079"/>
              </a:xfrm>
              <a:prstGeom prst="roundRect">
                <a:avLst/>
              </a:prstGeom>
              <a:solidFill>
                <a:srgbClr val="8F7EBA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dirty="0" smtClean="0">
                    <a:latin typeface="Calibri" pitchFamily="34" charset="0"/>
                    <a:cs typeface="Calibri" pitchFamily="34" charset="0"/>
                  </a:rPr>
                  <a:t>AKPS</a:t>
                </a:r>
                <a:endParaRPr lang="en-AU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2099381" y="4437112"/>
                <a:ext cx="1525002" cy="720079"/>
              </a:xfrm>
              <a:prstGeom prst="roundRect">
                <a:avLst/>
              </a:prstGeom>
              <a:solidFill>
                <a:srgbClr val="8F7EBA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dirty="0" smtClean="0">
                    <a:latin typeface="Calibri" pitchFamily="34" charset="0"/>
                    <a:cs typeface="Calibri" pitchFamily="34" charset="0"/>
                  </a:rPr>
                  <a:t>PCPSS</a:t>
                </a:r>
                <a:endParaRPr lang="en-AU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2099381" y="5301208"/>
                <a:ext cx="1501824" cy="720081"/>
              </a:xfrm>
              <a:prstGeom prst="roundRect">
                <a:avLst/>
              </a:prstGeom>
              <a:solidFill>
                <a:srgbClr val="8F7EBA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dirty="0" smtClean="0">
                    <a:latin typeface="Calibri" pitchFamily="34" charset="0"/>
                    <a:cs typeface="Calibri" pitchFamily="34" charset="0"/>
                  </a:rPr>
                  <a:t>SAS</a:t>
                </a:r>
                <a:endParaRPr lang="en-AU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851920" y="1844824"/>
                <a:ext cx="3384376" cy="720080"/>
              </a:xfrm>
              <a:prstGeom prst="roundRect">
                <a:avLst/>
              </a:prstGeom>
              <a:solidFill>
                <a:srgbClr val="63BFE6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AU" sz="2400" dirty="0" smtClean="0"/>
                  <a:t>Eagar et al, 2004</a:t>
                </a:r>
                <a:endParaRPr lang="en-AU" sz="2400" dirty="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3851920" y="2708920"/>
                <a:ext cx="3384376" cy="720080"/>
              </a:xfrm>
              <a:prstGeom prst="roundRect">
                <a:avLst/>
              </a:prstGeom>
              <a:solidFill>
                <a:srgbClr val="63BFE6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AU" sz="2400" dirty="0" smtClean="0"/>
                  <a:t>Fries et al, 1994</a:t>
                </a:r>
                <a:endParaRPr lang="en-AU" sz="2400" dirty="0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3851920" y="3573016"/>
                <a:ext cx="3410553" cy="720079"/>
              </a:xfrm>
              <a:prstGeom prst="roundRect">
                <a:avLst/>
              </a:prstGeom>
              <a:solidFill>
                <a:srgbClr val="63BFE6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AU" sz="2400" dirty="0" smtClean="0"/>
                  <a:t>Abernethy et al, 2005</a:t>
                </a:r>
                <a:endParaRPr lang="en-AU" sz="2400" dirty="0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3851920" y="4437111"/>
                <a:ext cx="3436729" cy="720079"/>
              </a:xfrm>
              <a:prstGeom prst="roundRect">
                <a:avLst/>
              </a:prstGeom>
              <a:solidFill>
                <a:srgbClr val="63BFE6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AU" sz="2400" dirty="0" smtClean="0"/>
                  <a:t>Eagar et al, 2004</a:t>
                </a:r>
                <a:endParaRPr lang="en-AU" sz="2400" dirty="0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3851920" y="5301208"/>
                <a:ext cx="3436728" cy="720081"/>
              </a:xfrm>
              <a:prstGeom prst="roundRect">
                <a:avLst/>
              </a:prstGeom>
              <a:solidFill>
                <a:srgbClr val="63BFE6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AU" sz="2400" dirty="0" smtClean="0"/>
                  <a:t>Aoun et al, 2004</a:t>
                </a:r>
                <a:endParaRPr lang="en-AU" sz="2400" dirty="0"/>
              </a:p>
            </p:txBody>
          </p:sp>
        </p:grpSp>
        <p:sp>
          <p:nvSpPr>
            <p:cNvPr id="24" name="Rounded Rectangle 23"/>
            <p:cNvSpPr/>
            <p:nvPr/>
          </p:nvSpPr>
          <p:spPr>
            <a:xfrm>
              <a:off x="217136" y="2564296"/>
              <a:ext cx="2490908" cy="1480511"/>
            </a:xfrm>
            <a:prstGeom prst="roundRect">
              <a:avLst/>
            </a:prstGeom>
            <a:solidFill>
              <a:srgbClr val="8F7EBA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200" dirty="0" smtClean="0">
                  <a:latin typeface="Calibri" pitchFamily="34" charset="0"/>
                  <a:cs typeface="Calibri" pitchFamily="34" charset="0"/>
                </a:rPr>
                <a:t>Functional status and dependency</a:t>
              </a:r>
              <a:endParaRPr lang="en-AU" sz="3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52510" y="4612784"/>
              <a:ext cx="2620159" cy="1552519"/>
            </a:xfrm>
            <a:prstGeom prst="roundRect">
              <a:avLst/>
            </a:prstGeom>
            <a:solidFill>
              <a:srgbClr val="8F7EBA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200" dirty="0" smtClean="0">
                  <a:latin typeface="Calibri" pitchFamily="34" charset="0"/>
                  <a:cs typeface="Calibri" pitchFamily="34" charset="0"/>
                </a:rPr>
                <a:t>Pain and other symptoms</a:t>
              </a:r>
            </a:p>
          </p:txBody>
        </p:sp>
        <p:cxnSp>
          <p:nvCxnSpPr>
            <p:cNvPr id="6" name="Elbow Connector 5"/>
            <p:cNvCxnSpPr>
              <a:stCxn id="24" idx="3"/>
              <a:endCxn id="16" idx="1"/>
            </p:cNvCxnSpPr>
            <p:nvPr/>
          </p:nvCxnSpPr>
          <p:spPr>
            <a:xfrm>
              <a:off x="2708044" y="3304552"/>
              <a:ext cx="495804" cy="656531"/>
            </a:xfrm>
            <a:prstGeom prst="bentConnector3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lbow Connector 7"/>
            <p:cNvCxnSpPr>
              <a:stCxn id="24" idx="3"/>
              <a:endCxn id="15" idx="1"/>
            </p:cNvCxnSpPr>
            <p:nvPr/>
          </p:nvCxnSpPr>
          <p:spPr>
            <a:xfrm flipV="1">
              <a:off x="2708044" y="3100617"/>
              <a:ext cx="495804" cy="203935"/>
            </a:xfrm>
            <a:prstGeom prst="bentConnector3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25" idx="3"/>
              <a:endCxn id="18" idx="1"/>
            </p:cNvCxnSpPr>
            <p:nvPr/>
          </p:nvCxnSpPr>
          <p:spPr>
            <a:xfrm>
              <a:off x="2772669" y="5389044"/>
              <a:ext cx="431179" cy="303862"/>
            </a:xfrm>
            <a:prstGeom prst="bentConnector3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25" idx="3"/>
              <a:endCxn id="17" idx="1"/>
            </p:cNvCxnSpPr>
            <p:nvPr/>
          </p:nvCxnSpPr>
          <p:spPr>
            <a:xfrm flipV="1">
              <a:off x="2772669" y="4828809"/>
              <a:ext cx="431179" cy="560235"/>
            </a:xfrm>
            <a:prstGeom prst="bentConnector3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79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7620000" cy="774700"/>
          </a:xfrm>
        </p:spPr>
        <p:txBody>
          <a:bodyPr/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4 + 1 clinical assessment tools in OACC: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29"/>
          <p:cNvGrpSpPr/>
          <p:nvPr/>
        </p:nvGrpSpPr>
        <p:grpSpPr>
          <a:xfrm>
            <a:off x="215516" y="1304764"/>
            <a:ext cx="8240606" cy="4288822"/>
            <a:chOff x="152510" y="1876481"/>
            <a:chExt cx="8240606" cy="4288822"/>
          </a:xfrm>
        </p:grpSpPr>
        <p:grpSp>
          <p:nvGrpSpPr>
            <p:cNvPr id="4" name="Group 3"/>
            <p:cNvGrpSpPr/>
            <p:nvPr/>
          </p:nvGrpSpPr>
          <p:grpSpPr>
            <a:xfrm>
              <a:off x="3203848" y="1876481"/>
              <a:ext cx="5189268" cy="3384376"/>
              <a:chOff x="2099381" y="1844824"/>
              <a:chExt cx="5189268" cy="3384376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2099381" y="1882428"/>
                <a:ext cx="1512168" cy="720080"/>
              </a:xfrm>
              <a:prstGeom prst="roundRect">
                <a:avLst/>
              </a:prstGeom>
              <a:solidFill>
                <a:srgbClr val="8F7EBA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400" dirty="0" smtClean="0">
                    <a:latin typeface="Calibri" pitchFamily="34" charset="0"/>
                    <a:cs typeface="Calibri" pitchFamily="34" charset="0"/>
                  </a:rPr>
                  <a:t>Phase</a:t>
                </a:r>
                <a:endParaRPr lang="en-AU" sz="24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2099381" y="2708920"/>
                <a:ext cx="1508720" cy="720080"/>
              </a:xfrm>
              <a:prstGeom prst="roundRect">
                <a:avLst/>
              </a:prstGeom>
              <a:solidFill>
                <a:srgbClr val="8F7EBA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dirty="0" err="1" smtClean="0">
                    <a:latin typeface="Calibri" pitchFamily="34" charset="0"/>
                    <a:cs typeface="Calibri" pitchFamily="34" charset="0"/>
                  </a:rPr>
                  <a:t>Barthel</a:t>
                </a:r>
                <a:endParaRPr lang="en-AU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099381" y="3569386"/>
                <a:ext cx="1512168" cy="720079"/>
              </a:xfrm>
              <a:prstGeom prst="roundRect">
                <a:avLst/>
              </a:prstGeom>
              <a:solidFill>
                <a:srgbClr val="8F7EBA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dirty="0" smtClean="0">
                    <a:latin typeface="Calibri" pitchFamily="34" charset="0"/>
                    <a:cs typeface="Calibri" pitchFamily="34" charset="0"/>
                  </a:rPr>
                  <a:t>AKPS</a:t>
                </a:r>
                <a:endParaRPr lang="en-AU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2099381" y="4437112"/>
                <a:ext cx="1525002" cy="720079"/>
              </a:xfrm>
              <a:prstGeom prst="roundRect">
                <a:avLst/>
              </a:prstGeom>
              <a:solidFill>
                <a:srgbClr val="8F7EBA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dirty="0" smtClean="0">
                    <a:latin typeface="Calibri" pitchFamily="34" charset="0"/>
                    <a:cs typeface="Calibri" pitchFamily="34" charset="0"/>
                  </a:rPr>
                  <a:t>IPOS</a:t>
                </a:r>
                <a:endParaRPr lang="en-AU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851920" y="1844824"/>
                <a:ext cx="3384376" cy="720080"/>
              </a:xfrm>
              <a:prstGeom prst="roundRect">
                <a:avLst/>
              </a:prstGeom>
              <a:solidFill>
                <a:srgbClr val="63BFE6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AU" dirty="0" smtClean="0">
                    <a:latin typeface="Calibri" pitchFamily="34" charset="0"/>
                    <a:cs typeface="Calibri" pitchFamily="34" charset="0"/>
                  </a:rPr>
                  <a:t>Eagar et al 2004, </a:t>
                </a:r>
                <a:r>
                  <a:rPr lang="en-AU" dirty="0" err="1" smtClean="0">
                    <a:latin typeface="Calibri" pitchFamily="34" charset="0"/>
                    <a:cs typeface="Calibri" pitchFamily="34" charset="0"/>
                  </a:rPr>
                  <a:t>Masso</a:t>
                </a:r>
                <a:r>
                  <a:rPr lang="en-AU" dirty="0" smtClean="0">
                    <a:latin typeface="Calibri" pitchFamily="34" charset="0"/>
                    <a:cs typeface="Calibri" pitchFamily="34" charset="0"/>
                  </a:rPr>
                  <a:t> et al 2015, paper in prep</a:t>
                </a:r>
                <a:endParaRPr lang="en-AU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3851920" y="2708920"/>
                <a:ext cx="3384376" cy="720080"/>
              </a:xfrm>
              <a:prstGeom prst="roundRect">
                <a:avLst/>
              </a:prstGeom>
              <a:solidFill>
                <a:srgbClr val="63BFE6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AU" sz="2400" dirty="0" smtClean="0">
                    <a:latin typeface="Calibri" pitchFamily="34" charset="0"/>
                    <a:cs typeface="Calibri" pitchFamily="34" charset="0"/>
                  </a:rPr>
                  <a:t>Colin et al 1988, Wade et al 1988, etc</a:t>
                </a:r>
                <a:endParaRPr lang="en-AU" sz="24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3851920" y="3573016"/>
                <a:ext cx="3410553" cy="720079"/>
              </a:xfrm>
              <a:prstGeom prst="roundRect">
                <a:avLst/>
              </a:prstGeom>
              <a:solidFill>
                <a:srgbClr val="63BFE6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AU" sz="2400" dirty="0" smtClean="0">
                    <a:latin typeface="Calibri" pitchFamily="34" charset="0"/>
                    <a:cs typeface="Calibri" pitchFamily="34" charset="0"/>
                  </a:rPr>
                  <a:t>Abernethy et al 2005, etc</a:t>
                </a:r>
                <a:endParaRPr lang="en-AU" sz="24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3851920" y="4437111"/>
                <a:ext cx="3436729" cy="792089"/>
              </a:xfrm>
              <a:prstGeom prst="roundRect">
                <a:avLst/>
              </a:prstGeom>
              <a:solidFill>
                <a:srgbClr val="63BFE6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AU" sz="2000" dirty="0" smtClean="0">
                    <a:latin typeface="Calibri" pitchFamily="34" charset="0"/>
                    <a:cs typeface="Calibri" pitchFamily="34" charset="0"/>
                  </a:rPr>
                  <a:t>Higginson et al 1998, </a:t>
                </a:r>
                <a:r>
                  <a:rPr lang="en-AU" sz="2000" dirty="0" err="1" smtClean="0">
                    <a:latin typeface="Calibri" pitchFamily="34" charset="0"/>
                    <a:cs typeface="Calibri" pitchFamily="34" charset="0"/>
                  </a:rPr>
                  <a:t>Murtagh</a:t>
                </a:r>
                <a:r>
                  <a:rPr lang="en-AU" sz="2000" dirty="0" smtClean="0">
                    <a:latin typeface="Calibri" pitchFamily="34" charset="0"/>
                    <a:cs typeface="Calibri" pitchFamily="34" charset="0"/>
                  </a:rPr>
                  <a:t> et al 2006, etc</a:t>
                </a:r>
                <a:endParaRPr lang="en-AU" sz="20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4" name="Rounded Rectangle 23"/>
            <p:cNvSpPr/>
            <p:nvPr/>
          </p:nvSpPr>
          <p:spPr>
            <a:xfrm>
              <a:off x="217136" y="2564296"/>
              <a:ext cx="2490908" cy="1480511"/>
            </a:xfrm>
            <a:prstGeom prst="roundRect">
              <a:avLst/>
            </a:prstGeom>
            <a:solidFill>
              <a:srgbClr val="8F7EBA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200" dirty="0" smtClean="0">
                  <a:latin typeface="Calibri" pitchFamily="34" charset="0"/>
                  <a:cs typeface="Calibri" pitchFamily="34" charset="0"/>
                </a:rPr>
                <a:t>Functional status and dependency</a:t>
              </a:r>
              <a:endParaRPr lang="en-AU" sz="3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52510" y="4612784"/>
              <a:ext cx="2620159" cy="1552519"/>
            </a:xfrm>
            <a:prstGeom prst="roundRect">
              <a:avLst/>
            </a:prstGeom>
            <a:solidFill>
              <a:srgbClr val="8F7EBA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200" dirty="0" smtClean="0">
                  <a:latin typeface="Calibri" pitchFamily="34" charset="0"/>
                  <a:cs typeface="Calibri" pitchFamily="34" charset="0"/>
                </a:rPr>
                <a:t>Pain and other symptoms</a:t>
              </a:r>
            </a:p>
          </p:txBody>
        </p:sp>
        <p:cxnSp>
          <p:nvCxnSpPr>
            <p:cNvPr id="6" name="Elbow Connector 5"/>
            <p:cNvCxnSpPr>
              <a:stCxn id="24" idx="3"/>
              <a:endCxn id="16" idx="1"/>
            </p:cNvCxnSpPr>
            <p:nvPr/>
          </p:nvCxnSpPr>
          <p:spPr>
            <a:xfrm>
              <a:off x="2708044" y="3304552"/>
              <a:ext cx="495804" cy="656531"/>
            </a:xfrm>
            <a:prstGeom prst="bentConnector3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lbow Connector 7"/>
            <p:cNvCxnSpPr>
              <a:stCxn id="24" idx="3"/>
              <a:endCxn id="15" idx="1"/>
            </p:cNvCxnSpPr>
            <p:nvPr/>
          </p:nvCxnSpPr>
          <p:spPr>
            <a:xfrm flipV="1">
              <a:off x="2708044" y="3100617"/>
              <a:ext cx="495804" cy="203935"/>
            </a:xfrm>
            <a:prstGeom prst="bentConnector3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25" idx="3"/>
              <a:endCxn id="17" idx="1"/>
            </p:cNvCxnSpPr>
            <p:nvPr/>
          </p:nvCxnSpPr>
          <p:spPr>
            <a:xfrm flipV="1">
              <a:off x="2772669" y="4828809"/>
              <a:ext cx="431179" cy="560235"/>
            </a:xfrm>
            <a:prstGeom prst="bentConnector3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ounded Rectangle 29"/>
          <p:cNvSpPr/>
          <p:nvPr/>
        </p:nvSpPr>
        <p:spPr>
          <a:xfrm>
            <a:off x="3275856" y="4797152"/>
            <a:ext cx="1525002" cy="7200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latin typeface="Calibri" pitchFamily="34" charset="0"/>
                <a:cs typeface="Calibri" pitchFamily="34" charset="0"/>
              </a:rPr>
              <a:t>Views on Care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2" name="Elbow Connector 31"/>
          <p:cNvCxnSpPr>
            <a:stCxn id="25" idx="3"/>
            <a:endCxn id="30" idx="1"/>
          </p:cNvCxnSpPr>
          <p:nvPr/>
        </p:nvCxnSpPr>
        <p:spPr bwMode="auto">
          <a:xfrm>
            <a:off x="2835675" y="4817327"/>
            <a:ext cx="440181" cy="3398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Rounded Rectangle 32"/>
          <p:cNvSpPr/>
          <p:nvPr/>
        </p:nvSpPr>
        <p:spPr>
          <a:xfrm>
            <a:off x="3275856" y="5697252"/>
            <a:ext cx="1525002" cy="720079"/>
          </a:xfrm>
          <a:prstGeom prst="roundRect">
            <a:avLst/>
          </a:prstGeom>
          <a:solidFill>
            <a:srgbClr val="8F7EBA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latin typeface="Calibri" pitchFamily="34" charset="0"/>
                <a:cs typeface="Calibri" pitchFamily="34" charset="0"/>
              </a:rPr>
              <a:t>Carer measures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4" name="Elbow Connector 33"/>
          <p:cNvCxnSpPr>
            <a:stCxn id="25" idx="3"/>
            <a:endCxn id="33" idx="1"/>
          </p:cNvCxnSpPr>
          <p:nvPr/>
        </p:nvCxnSpPr>
        <p:spPr bwMode="auto">
          <a:xfrm>
            <a:off x="2835675" y="4817327"/>
            <a:ext cx="440181" cy="12399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3275856" y="5585472"/>
            <a:ext cx="1476164" cy="97587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H="1">
            <a:off x="3275856" y="5612768"/>
            <a:ext cx="1548172" cy="94472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ounded Rectangle 42"/>
          <p:cNvSpPr/>
          <p:nvPr/>
        </p:nvSpPr>
        <p:spPr>
          <a:xfrm>
            <a:off x="5040052" y="4805860"/>
            <a:ext cx="3436729" cy="684076"/>
          </a:xfrm>
          <a:prstGeom prst="roundRect">
            <a:avLst/>
          </a:prstGeom>
          <a:solidFill>
            <a:srgbClr val="63BF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000" dirty="0" smtClean="0">
                <a:latin typeface="Calibri" pitchFamily="34" charset="0"/>
                <a:cs typeface="Calibri" pitchFamily="34" charset="0"/>
              </a:rPr>
              <a:t>Addington-Hall et al, 2014</a:t>
            </a:r>
          </a:p>
          <a:p>
            <a:pPr algn="ctr"/>
            <a:r>
              <a:rPr lang="en-AU" sz="2000" dirty="0" smtClean="0">
                <a:latin typeface="Calibri" pitchFamily="34" charset="0"/>
                <a:cs typeface="Calibri" pitchFamily="34" charset="0"/>
              </a:rPr>
              <a:t>Further paper in prep</a:t>
            </a:r>
            <a:endParaRPr lang="en-AU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Reporting to each service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16566"/>
            <a:ext cx="7620000" cy="4114800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Phase, AKPS, RUG-ADL</a:t>
            </a: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PCPSS and SAS - all domains are included</a:t>
            </a: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From PCPSS:</a:t>
            </a:r>
          </a:p>
          <a:p>
            <a:pPr lvl="1"/>
            <a:r>
              <a:rPr lang="en-GB" dirty="0" smtClean="0">
                <a:latin typeface="Calibri" pitchFamily="34" charset="0"/>
                <a:cs typeface="Calibri" pitchFamily="34" charset="0"/>
              </a:rPr>
              <a:t>Pain</a:t>
            </a:r>
          </a:p>
          <a:p>
            <a:pPr lvl="1"/>
            <a:r>
              <a:rPr lang="en-GB" dirty="0" smtClean="0">
                <a:latin typeface="Calibri" pitchFamily="34" charset="0"/>
                <a:cs typeface="Calibri" pitchFamily="34" charset="0"/>
              </a:rPr>
              <a:t>Other symptoms - grouped</a:t>
            </a:r>
          </a:p>
          <a:p>
            <a:pPr lvl="1"/>
            <a:r>
              <a:rPr lang="en-GB" dirty="0" smtClean="0">
                <a:latin typeface="Calibri" pitchFamily="34" charset="0"/>
                <a:cs typeface="Calibri" pitchFamily="34" charset="0"/>
              </a:rPr>
              <a:t>Psychological</a:t>
            </a:r>
          </a:p>
          <a:p>
            <a:pPr lvl="1"/>
            <a:r>
              <a:rPr lang="en-GB" dirty="0" smtClean="0">
                <a:latin typeface="Calibri" pitchFamily="34" charset="0"/>
                <a:cs typeface="Calibri" pitchFamily="34" charset="0"/>
              </a:rPr>
              <a:t>Family</a:t>
            </a: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From all domains of SAS:</a:t>
            </a:r>
          </a:p>
          <a:p>
            <a:pPr lvl="1"/>
            <a:r>
              <a:rPr lang="en-GB" dirty="0" smtClean="0">
                <a:latin typeface="Calibri" pitchFamily="34" charset="0"/>
                <a:cs typeface="Calibri" pitchFamily="34" charset="0"/>
              </a:rPr>
              <a:t>Range of additional symptoms (SOB, constipation, nausea, insomnia, appetite, etc)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Overview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32608"/>
            <a:ext cx="76200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altLang="en-US" dirty="0" smtClean="0">
                <a:latin typeface="Calibri" pitchFamily="34" charset="0"/>
                <a:cs typeface="Calibri" pitchFamily="34" charset="0"/>
              </a:rPr>
              <a:t>What is PCOC?</a:t>
            </a:r>
          </a:p>
          <a:p>
            <a:pPr marL="514350" indent="-514350">
              <a:buFont typeface="+mj-lt"/>
              <a:buAutoNum type="arabicPeriod"/>
            </a:pPr>
            <a:r>
              <a:rPr lang="en-AU" altLang="en-US" dirty="0" smtClean="0">
                <a:latin typeface="Calibri" pitchFamily="34" charset="0"/>
                <a:cs typeface="Calibri" pitchFamily="34" charset="0"/>
              </a:rPr>
              <a:t>What do they collect in PCOC and how does it compare to OACC?</a:t>
            </a:r>
          </a:p>
          <a:p>
            <a:pPr marL="514350" indent="-514350">
              <a:buFont typeface="+mj-lt"/>
              <a:buAutoNum type="arabicPeriod"/>
            </a:pPr>
            <a:r>
              <a:rPr lang="en-AU" alt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How does PCOC support services?</a:t>
            </a:r>
          </a:p>
          <a:p>
            <a:pPr marL="514350" indent="-514350">
              <a:buFont typeface="+mj-lt"/>
              <a:buAutoNum type="arabicPeriod"/>
            </a:pPr>
            <a:r>
              <a:rPr lang="en-AU" altLang="en-US" dirty="0" smtClean="0">
                <a:latin typeface="Calibri" pitchFamily="34" charset="0"/>
                <a:cs typeface="Calibri" pitchFamily="34" charset="0"/>
              </a:rPr>
              <a:t>Examples of findings</a:t>
            </a:r>
          </a:p>
          <a:p>
            <a:pPr marL="514350" indent="-514350">
              <a:buFont typeface="+mj-lt"/>
              <a:buAutoNum type="arabicPeriod"/>
            </a:pPr>
            <a:r>
              <a:rPr lang="en-AU" altLang="en-US" dirty="0" smtClean="0">
                <a:latin typeface="Calibri" pitchFamily="34" charset="0"/>
                <a:cs typeface="Calibri" pitchFamily="34" charset="0"/>
              </a:rPr>
              <a:t>What about national quality indicators?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>
                <a:latin typeface="Calibri" pitchFamily="34" charset="0"/>
                <a:cs typeface="Calibri" pitchFamily="34" charset="0"/>
              </a:rPr>
              <a:t>National workshops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>
                <a:latin typeface="Calibri" pitchFamily="34" charset="0"/>
                <a:cs typeface="Calibri" pitchFamily="34" charset="0"/>
              </a:rPr>
              <a:t>Discussion on future directions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88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7620000" cy="774700"/>
          </a:xfrm>
        </p:spPr>
        <p:txBody>
          <a:bodyPr/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How PCOC supports services - 1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2484276" cy="4525963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PCOC six monthly reports</a:t>
            </a:r>
          </a:p>
          <a:p>
            <a:endParaRPr lang="en-AU" dirty="0" smtClean="0">
              <a:latin typeface="Calibri" pitchFamily="34" charset="0"/>
              <a:cs typeface="Calibri" pitchFamily="34" charset="0"/>
            </a:endParaRPr>
          </a:p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A unique report for each service and each region</a:t>
            </a:r>
          </a:p>
          <a:p>
            <a:pPr lvl="1"/>
            <a:endParaRPr lang="en-A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1" t="17051" r="26514" b="20256"/>
          <a:stretch/>
        </p:blipFill>
        <p:spPr bwMode="auto">
          <a:xfrm>
            <a:off x="2892668" y="1556792"/>
            <a:ext cx="6251332" cy="429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74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How PCOC supports services - 2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7620000" cy="4114800"/>
          </a:xfrm>
        </p:spPr>
        <p:txBody>
          <a:bodyPr>
            <a:noAutofit/>
          </a:bodyPr>
          <a:lstStyle/>
          <a:p>
            <a:r>
              <a:rPr lang="en-AU" sz="2400" dirty="0" smtClean="0">
                <a:latin typeface="Calibri" pitchFamily="34" charset="0"/>
                <a:cs typeface="Calibri" pitchFamily="34" charset="0"/>
              </a:rPr>
              <a:t>PCOC Quality Improvement Facilitators (QIFs)</a:t>
            </a:r>
          </a:p>
          <a:p>
            <a:pPr lvl="1"/>
            <a:r>
              <a:rPr lang="en-AU" dirty="0" smtClean="0">
                <a:latin typeface="Calibri" pitchFamily="34" charset="0"/>
                <a:cs typeface="Calibri" pitchFamily="34" charset="0"/>
              </a:rPr>
              <a:t>Each QIF is the first point of contact for all of the services in a region. Role includes:</a:t>
            </a:r>
          </a:p>
          <a:p>
            <a:pPr lvl="1"/>
            <a:r>
              <a:rPr lang="en-AU" dirty="0" smtClean="0">
                <a:latin typeface="Calibri" pitchFamily="34" charset="0"/>
                <a:cs typeface="Calibri" pitchFamily="34" charset="0"/>
              </a:rPr>
              <a:t>Education in the clinical assessment tools and protocols</a:t>
            </a:r>
          </a:p>
          <a:p>
            <a:pPr lvl="1"/>
            <a:r>
              <a:rPr lang="en-AU" dirty="0" smtClean="0">
                <a:latin typeface="Calibri" pitchFamily="34" charset="0"/>
                <a:cs typeface="Calibri" pitchFamily="34" charset="0"/>
              </a:rPr>
              <a:t>Assistance with process re-engineering</a:t>
            </a:r>
          </a:p>
          <a:p>
            <a:pPr lvl="2"/>
            <a:r>
              <a:rPr lang="en-AU" dirty="0" smtClean="0">
                <a:latin typeface="Calibri" pitchFamily="34" charset="0"/>
                <a:cs typeface="Calibri" pitchFamily="34" charset="0"/>
              </a:rPr>
              <a:t>Embedding PCOC assessments into routine practice</a:t>
            </a:r>
          </a:p>
          <a:p>
            <a:pPr lvl="1"/>
            <a:r>
              <a:rPr lang="en-AU" dirty="0" smtClean="0">
                <a:latin typeface="Calibri" pitchFamily="34" charset="0"/>
                <a:cs typeface="Calibri" pitchFamily="34" charset="0"/>
              </a:rPr>
              <a:t>Structured feedback after each report</a:t>
            </a:r>
          </a:p>
          <a:p>
            <a:pPr lvl="1"/>
            <a:r>
              <a:rPr lang="en-AU" dirty="0" smtClean="0">
                <a:latin typeface="Calibri" pitchFamily="34" charset="0"/>
                <a:cs typeface="Calibri" pitchFamily="34" charset="0"/>
              </a:rPr>
              <a:t>Facilitating access to the evidence on how to improve</a:t>
            </a:r>
          </a:p>
          <a:p>
            <a:pPr lvl="1"/>
            <a:r>
              <a:rPr lang="en-AU" dirty="0" smtClean="0">
                <a:latin typeface="Calibri" pitchFamily="34" charset="0"/>
                <a:cs typeface="Calibri" pitchFamily="34" charset="0"/>
              </a:rPr>
              <a:t>Supporting and promoting PCOC champions</a:t>
            </a:r>
          </a:p>
          <a:p>
            <a:pPr lvl="1"/>
            <a:r>
              <a:rPr lang="en-AU" dirty="0" smtClean="0">
                <a:latin typeface="Calibri" pitchFamily="34" charset="0"/>
                <a:cs typeface="Calibri" pitchFamily="34" charset="0"/>
              </a:rPr>
              <a:t>Networking ‘like’ services and encouraging them to share learning with each other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How PCOC supports services - 3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7620000" cy="4114800"/>
          </a:xfrm>
        </p:spPr>
        <p:txBody>
          <a:bodyPr>
            <a:noAutofit/>
          </a:bodyPr>
          <a:lstStyle/>
          <a:p>
            <a:r>
              <a:rPr lang="en-AU" sz="2400" dirty="0" smtClean="0">
                <a:latin typeface="Calibri" pitchFamily="34" charset="0"/>
                <a:cs typeface="Calibri" pitchFamily="34" charset="0"/>
              </a:rPr>
              <a:t>PCOC holds national benchmarking workshops</a:t>
            </a:r>
          </a:p>
          <a:p>
            <a:pPr lvl="1"/>
            <a:r>
              <a:rPr lang="en-AU" dirty="0" smtClean="0">
                <a:latin typeface="Calibri" pitchFamily="34" charset="0"/>
                <a:cs typeface="Calibri" pitchFamily="34" charset="0"/>
              </a:rPr>
              <a:t>Minimum of four a year</a:t>
            </a:r>
          </a:p>
          <a:p>
            <a:pPr lvl="1"/>
            <a:r>
              <a:rPr lang="en-AU" dirty="0" smtClean="0">
                <a:latin typeface="Calibri" pitchFamily="34" charset="0"/>
                <a:cs typeface="Calibri" pitchFamily="34" charset="0"/>
              </a:rPr>
              <a:t>‘Peer’ services together from across Australia</a:t>
            </a:r>
          </a:p>
          <a:p>
            <a:pPr lvl="2"/>
            <a:r>
              <a:rPr lang="en-AU" dirty="0" smtClean="0">
                <a:latin typeface="Calibri" pitchFamily="34" charset="0"/>
                <a:cs typeface="Calibri" pitchFamily="34" charset="0"/>
              </a:rPr>
              <a:t>Large inpatient units / hospices</a:t>
            </a:r>
          </a:p>
          <a:p>
            <a:pPr lvl="2"/>
            <a:r>
              <a:rPr lang="en-AU" dirty="0" smtClean="0">
                <a:latin typeface="Calibri" pitchFamily="34" charset="0"/>
                <a:cs typeface="Calibri" pitchFamily="34" charset="0"/>
              </a:rPr>
              <a:t>Small inpatient units / hospices</a:t>
            </a:r>
          </a:p>
          <a:p>
            <a:pPr lvl="2"/>
            <a:r>
              <a:rPr lang="en-AU" dirty="0" smtClean="0">
                <a:latin typeface="Calibri" pitchFamily="34" charset="0"/>
                <a:cs typeface="Calibri" pitchFamily="34" charset="0"/>
              </a:rPr>
              <a:t>Large community palliative care services</a:t>
            </a:r>
          </a:p>
          <a:p>
            <a:pPr lvl="2"/>
            <a:r>
              <a:rPr lang="en-AU" dirty="0" smtClean="0">
                <a:latin typeface="Calibri" pitchFamily="34" charset="0"/>
                <a:cs typeface="Calibri" pitchFamily="34" charset="0"/>
              </a:rPr>
              <a:t>Small </a:t>
            </a:r>
            <a:r>
              <a:rPr lang="en-AU" dirty="0">
                <a:latin typeface="Calibri" pitchFamily="34" charset="0"/>
                <a:cs typeface="Calibri" pitchFamily="34" charset="0"/>
              </a:rPr>
              <a:t>community palliative care </a:t>
            </a:r>
            <a:r>
              <a:rPr lang="en-AU" dirty="0" smtClean="0">
                <a:latin typeface="Calibri" pitchFamily="34" charset="0"/>
                <a:cs typeface="Calibri" pitchFamily="34" charset="0"/>
              </a:rPr>
              <a:t>services (mostly rural)</a:t>
            </a:r>
            <a:endParaRPr lang="en-AU" dirty="0"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n-AU" dirty="0" smtClean="0">
                <a:latin typeface="Calibri" pitchFamily="34" charset="0"/>
                <a:cs typeface="Calibri" pitchFamily="34" charset="0"/>
              </a:rPr>
              <a:t>Consultation liaison services</a:t>
            </a:r>
          </a:p>
          <a:p>
            <a:pPr lvl="1"/>
            <a:r>
              <a:rPr lang="en-AU" dirty="0" smtClean="0">
                <a:latin typeface="Calibri" pitchFamily="34" charset="0"/>
                <a:cs typeface="Calibri" pitchFamily="34" charset="0"/>
              </a:rPr>
              <a:t>Professional rules of engagement</a:t>
            </a:r>
          </a:p>
          <a:p>
            <a:pPr lvl="1"/>
            <a:r>
              <a:rPr lang="en-AU" dirty="0" smtClean="0">
                <a:latin typeface="Calibri" pitchFamily="34" charset="0"/>
                <a:cs typeface="Calibri" pitchFamily="34" charset="0"/>
              </a:rPr>
              <a:t>Purpose is to network and learn from each other</a:t>
            </a:r>
          </a:p>
        </p:txBody>
      </p:sp>
    </p:spTree>
    <p:extLst>
      <p:ext uri="{BB962C8B-B14F-4D97-AF65-F5344CB8AC3E}">
        <p14:creationId xmlns:p14="http://schemas.microsoft.com/office/powerpoint/2010/main" val="31361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How PCOC supports services - 4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572" y="1592796"/>
            <a:ext cx="2592288" cy="4525963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Links into </a:t>
            </a:r>
            <a:r>
              <a:rPr lang="en-AU" dirty="0" err="1" smtClean="0">
                <a:latin typeface="Calibri" pitchFamily="34" charset="0"/>
                <a:cs typeface="Calibri" pitchFamily="34" charset="0"/>
              </a:rPr>
              <a:t>Caresearch</a:t>
            </a:r>
            <a:r>
              <a:rPr lang="en-AU" dirty="0" smtClean="0">
                <a:latin typeface="Calibri" pitchFamily="34" charset="0"/>
                <a:cs typeface="Calibri" pitchFamily="34" charset="0"/>
              </a:rPr>
              <a:t> – the Australian palliative care knowledge network</a:t>
            </a:r>
          </a:p>
          <a:p>
            <a:endParaRPr lang="en-A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0" t="8086" r="25083" b="27179"/>
          <a:stretch/>
        </p:blipFill>
        <p:spPr bwMode="auto">
          <a:xfrm>
            <a:off x="3419872" y="1628800"/>
            <a:ext cx="5441226" cy="410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99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How PCOC supports services - 5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76772"/>
            <a:ext cx="7884876" cy="4114800"/>
          </a:xfrm>
        </p:spPr>
        <p:txBody>
          <a:bodyPr>
            <a:noAutofit/>
          </a:bodyPr>
          <a:lstStyle/>
          <a:p>
            <a:r>
              <a:rPr lang="en-AU" sz="3200" dirty="0" smtClean="0">
                <a:latin typeface="Calibri" pitchFamily="34" charset="0"/>
                <a:cs typeface="Calibri" pitchFamily="34" charset="0"/>
              </a:rPr>
              <a:t>PCOC raises the profile of palliative care and gives public recognition of services meeting every benchmark</a:t>
            </a:r>
          </a:p>
          <a:p>
            <a:pPr lvl="1"/>
            <a:r>
              <a:rPr lang="en-AU" sz="3200" dirty="0" smtClean="0">
                <a:latin typeface="Calibri" pitchFamily="34" charset="0"/>
                <a:cs typeface="Calibri" pitchFamily="34" charset="0"/>
              </a:rPr>
              <a:t>Palliative care “vital signs”</a:t>
            </a:r>
          </a:p>
          <a:p>
            <a:pPr lvl="1"/>
            <a:r>
              <a:rPr lang="en-AU" sz="3200" dirty="0" smtClean="0">
                <a:latin typeface="Calibri" pitchFamily="34" charset="0"/>
                <a:cs typeface="Calibri" pitchFamily="34" charset="0"/>
              </a:rPr>
              <a:t>Media releases congratulating high performing services</a:t>
            </a:r>
          </a:p>
          <a:p>
            <a:pPr lvl="1"/>
            <a:r>
              <a:rPr lang="en-AU" sz="3200" dirty="0" smtClean="0">
                <a:latin typeface="Calibri" pitchFamily="34" charset="0"/>
                <a:cs typeface="Calibri" pitchFamily="34" charset="0"/>
              </a:rPr>
              <a:t>Conferences – clinicians prepare papers on their own service results</a:t>
            </a:r>
          </a:p>
          <a:p>
            <a:pPr lvl="1"/>
            <a:r>
              <a:rPr lang="en-AU" sz="3200" dirty="0" smtClean="0">
                <a:latin typeface="Calibri" pitchFamily="34" charset="0"/>
                <a:cs typeface="Calibri" pitchFamily="34" charset="0"/>
              </a:rPr>
              <a:t>Academic publications</a:t>
            </a:r>
          </a:p>
          <a:p>
            <a:pPr lvl="1"/>
            <a:endParaRPr lang="en-AU" sz="32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21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Overview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32608"/>
            <a:ext cx="76200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alt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What is PCOC?</a:t>
            </a:r>
          </a:p>
          <a:p>
            <a:pPr marL="514350" indent="-514350">
              <a:buFont typeface="+mj-lt"/>
              <a:buAutoNum type="arabicPeriod"/>
            </a:pPr>
            <a:r>
              <a:rPr lang="en-AU" altLang="en-US" dirty="0" smtClean="0">
                <a:latin typeface="Calibri" pitchFamily="34" charset="0"/>
                <a:cs typeface="Calibri" pitchFamily="34" charset="0"/>
              </a:rPr>
              <a:t>What do they collect in PCOC and how does it compare to OACC?</a:t>
            </a:r>
          </a:p>
          <a:p>
            <a:pPr marL="514350" indent="-514350">
              <a:buFont typeface="+mj-lt"/>
              <a:buAutoNum type="arabicPeriod"/>
            </a:pPr>
            <a:r>
              <a:rPr lang="en-AU" altLang="en-US" dirty="0" smtClean="0">
                <a:latin typeface="Calibri" pitchFamily="34" charset="0"/>
                <a:cs typeface="Calibri" pitchFamily="34" charset="0"/>
              </a:rPr>
              <a:t>How does PCOC support services?</a:t>
            </a:r>
          </a:p>
          <a:p>
            <a:pPr marL="514350" indent="-514350">
              <a:buFont typeface="+mj-lt"/>
              <a:buAutoNum type="arabicPeriod"/>
            </a:pPr>
            <a:r>
              <a:rPr lang="en-AU" altLang="en-US" dirty="0" smtClean="0">
                <a:latin typeface="Calibri" pitchFamily="34" charset="0"/>
                <a:cs typeface="Calibri" pitchFamily="34" charset="0"/>
              </a:rPr>
              <a:t>Examples of findings</a:t>
            </a:r>
          </a:p>
          <a:p>
            <a:pPr marL="514350" indent="-514350">
              <a:buFont typeface="+mj-lt"/>
              <a:buAutoNum type="arabicPeriod"/>
            </a:pPr>
            <a:r>
              <a:rPr lang="en-AU" altLang="en-US" dirty="0" smtClean="0">
                <a:latin typeface="Calibri" pitchFamily="34" charset="0"/>
                <a:cs typeface="Calibri" pitchFamily="34" charset="0"/>
              </a:rPr>
              <a:t>What about national quality indicators?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>
                <a:latin typeface="Calibri" pitchFamily="34" charset="0"/>
                <a:cs typeface="Calibri" pitchFamily="34" charset="0"/>
              </a:rPr>
              <a:t>National workshops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>
                <a:latin typeface="Calibri" pitchFamily="34" charset="0"/>
                <a:cs typeface="Calibri" pitchFamily="34" charset="0"/>
              </a:rPr>
              <a:t>Discussion on future directions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88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Overview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32608"/>
            <a:ext cx="76200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altLang="en-US" dirty="0" smtClean="0">
                <a:latin typeface="Calibri" pitchFamily="34" charset="0"/>
                <a:cs typeface="Calibri" pitchFamily="34" charset="0"/>
              </a:rPr>
              <a:t>What is PCOC?</a:t>
            </a:r>
          </a:p>
          <a:p>
            <a:pPr marL="514350" indent="-514350">
              <a:buFont typeface="+mj-lt"/>
              <a:buAutoNum type="arabicPeriod"/>
            </a:pPr>
            <a:r>
              <a:rPr lang="en-AU" altLang="en-US" dirty="0" smtClean="0">
                <a:latin typeface="Calibri" pitchFamily="34" charset="0"/>
                <a:cs typeface="Calibri" pitchFamily="34" charset="0"/>
              </a:rPr>
              <a:t>What do they collect in PCOC and how does it compare to OACC?</a:t>
            </a:r>
          </a:p>
          <a:p>
            <a:pPr marL="514350" indent="-514350">
              <a:buFont typeface="+mj-lt"/>
              <a:buAutoNum type="arabicPeriod"/>
            </a:pPr>
            <a:r>
              <a:rPr lang="en-AU" altLang="en-US" dirty="0" smtClean="0">
                <a:latin typeface="Calibri" pitchFamily="34" charset="0"/>
                <a:cs typeface="Calibri" pitchFamily="34" charset="0"/>
              </a:rPr>
              <a:t>How does PCOC support services?</a:t>
            </a:r>
          </a:p>
          <a:p>
            <a:pPr marL="514350" indent="-514350">
              <a:buFont typeface="+mj-lt"/>
              <a:buAutoNum type="arabicPeriod"/>
            </a:pPr>
            <a:r>
              <a:rPr lang="en-AU" alt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Examples of findings</a:t>
            </a:r>
          </a:p>
          <a:p>
            <a:pPr marL="514350" indent="-514350">
              <a:buFont typeface="+mj-lt"/>
              <a:buAutoNum type="arabicPeriod"/>
            </a:pPr>
            <a:r>
              <a:rPr lang="en-AU" altLang="en-US" dirty="0" smtClean="0">
                <a:latin typeface="Calibri" pitchFamily="34" charset="0"/>
                <a:cs typeface="Calibri" pitchFamily="34" charset="0"/>
              </a:rPr>
              <a:t>What about national quality indicators?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>
                <a:latin typeface="Calibri" pitchFamily="34" charset="0"/>
                <a:cs typeface="Calibri" pitchFamily="34" charset="0"/>
              </a:rPr>
              <a:t>National workshops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>
                <a:latin typeface="Calibri" pitchFamily="34" charset="0"/>
                <a:cs typeface="Calibri" pitchFamily="34" charset="0"/>
              </a:rPr>
              <a:t>Discussion on future </a:t>
            </a:r>
            <a:r>
              <a:rPr lang="en-AU" dirty="0">
                <a:latin typeface="Calibri" pitchFamily="34" charset="0"/>
                <a:cs typeface="Calibri" pitchFamily="34" charset="0"/>
              </a:rPr>
              <a:t>directions</a:t>
            </a:r>
            <a:endParaRPr lang="en-AU" dirty="0" smtClean="0">
              <a:latin typeface="Calibri" pitchFamily="34" charset="0"/>
              <a:cs typeface="Calibri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88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9532" y="638436"/>
            <a:ext cx="8229600" cy="10263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Inpatient, consult and community findings, July – December 2015</a:t>
            </a:r>
            <a:endParaRPr lang="en-AU" sz="3600" dirty="0" smtClean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312876"/>
            <a:ext cx="8476112" cy="330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4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30449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Age and gender</a:t>
            </a:r>
            <a:endParaRPr lang="en-AU" sz="4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938588"/>
              </p:ext>
            </p:extLst>
          </p:nvPr>
        </p:nvGraphicFramePr>
        <p:xfrm>
          <a:off x="1295636" y="944724"/>
          <a:ext cx="6503159" cy="5348727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825029"/>
                <a:gridCol w="1512169"/>
                <a:gridCol w="1487339"/>
                <a:gridCol w="1678622"/>
              </a:tblGrid>
              <a:tr h="1210182">
                <a:tc>
                  <a:txBody>
                    <a:bodyPr/>
                    <a:lstStyle/>
                    <a:p>
                      <a:endParaRPr lang="en-AU" sz="2400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AU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%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Inpatient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Consult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Community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6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&lt; 55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6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55-64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16.2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16.0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4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65-74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12.1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9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75-84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24.9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28.5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13.5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7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85+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21.1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Average age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72.3 yrs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71.5 yrs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71.5 yrs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4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Median age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74.0 yrs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73.0 yrs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73.0 yrs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Male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55.5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53.5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52.9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1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Female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44.5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46.5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47.1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3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65669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Episode and phase </a:t>
            </a:r>
            <a:r>
              <a:rPr lang="en-AU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characteristics</a:t>
            </a:r>
            <a:endParaRPr lang="en-AU" sz="3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461442"/>
              </p:ext>
            </p:extLst>
          </p:nvPr>
        </p:nvGraphicFramePr>
        <p:xfrm>
          <a:off x="575556" y="1736812"/>
          <a:ext cx="7884302" cy="405522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161094"/>
                <a:gridCol w="1363345"/>
                <a:gridCol w="1562727"/>
                <a:gridCol w="1797136"/>
              </a:tblGrid>
              <a:tr h="525826"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</a:t>
                      </a:r>
                    </a:p>
                    <a:p>
                      <a:r>
                        <a:rPr lang="en-AU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   Days</a:t>
                      </a:r>
                    </a:p>
                    <a:p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Inpatient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Consult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Community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5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Average episode length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61.3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5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Median episode length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27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9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Average phase length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22.8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5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Median phase length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5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Average phases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per episode (n)</a:t>
                      </a:r>
                      <a:endParaRPr lang="en-AU" sz="24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2.2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9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68660"/>
            <a:ext cx="7620000" cy="774700"/>
          </a:xfrm>
        </p:spPr>
        <p:txBody>
          <a:bodyPr/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First phase of episode by setting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02" y="808548"/>
            <a:ext cx="8747894" cy="571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2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0668"/>
            <a:ext cx="7620000" cy="774700"/>
          </a:xfrm>
        </p:spPr>
        <p:txBody>
          <a:bodyPr/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AKPS at beginning of episode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44724"/>
            <a:ext cx="8496944" cy="555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4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476672"/>
            <a:ext cx="7620000" cy="774700"/>
          </a:xfrm>
        </p:spPr>
        <p:txBody>
          <a:bodyPr>
            <a:normAutofit/>
          </a:bodyPr>
          <a:lstStyle/>
          <a:p>
            <a:r>
              <a:rPr lang="en-AU" dirty="0">
                <a:latin typeface="Calibri" pitchFamily="34" charset="0"/>
                <a:cs typeface="Calibri" pitchFamily="34" charset="0"/>
              </a:rPr>
              <a:t>Moderate severe symptoms/problems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16732"/>
            <a:ext cx="8352928" cy="545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3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Overview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32608"/>
            <a:ext cx="76200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altLang="en-US" dirty="0" smtClean="0">
                <a:latin typeface="Calibri" pitchFamily="34" charset="0"/>
                <a:cs typeface="Calibri" pitchFamily="34" charset="0"/>
              </a:rPr>
              <a:t>What is PCOC?</a:t>
            </a:r>
          </a:p>
          <a:p>
            <a:pPr marL="514350" indent="-514350">
              <a:buFont typeface="+mj-lt"/>
              <a:buAutoNum type="arabicPeriod"/>
            </a:pPr>
            <a:r>
              <a:rPr lang="en-AU" altLang="en-US" dirty="0" smtClean="0">
                <a:latin typeface="Calibri" pitchFamily="34" charset="0"/>
                <a:cs typeface="Calibri" pitchFamily="34" charset="0"/>
              </a:rPr>
              <a:t>What do they collect in PCOC and how does it compare to OACC?</a:t>
            </a:r>
          </a:p>
          <a:p>
            <a:pPr marL="514350" indent="-514350">
              <a:buFont typeface="+mj-lt"/>
              <a:buAutoNum type="arabicPeriod"/>
            </a:pPr>
            <a:r>
              <a:rPr lang="en-AU" altLang="en-US" dirty="0" smtClean="0">
                <a:latin typeface="Calibri" pitchFamily="34" charset="0"/>
                <a:cs typeface="Calibri" pitchFamily="34" charset="0"/>
              </a:rPr>
              <a:t>How does PCOC support services?</a:t>
            </a:r>
          </a:p>
          <a:p>
            <a:pPr marL="514350" indent="-514350">
              <a:buFont typeface="+mj-lt"/>
              <a:buAutoNum type="arabicPeriod"/>
            </a:pPr>
            <a:r>
              <a:rPr lang="en-AU" altLang="en-US" dirty="0" smtClean="0">
                <a:latin typeface="Calibri" pitchFamily="34" charset="0"/>
                <a:cs typeface="Calibri" pitchFamily="34" charset="0"/>
              </a:rPr>
              <a:t>Examples of findings</a:t>
            </a:r>
          </a:p>
          <a:p>
            <a:pPr marL="514350" indent="-514350">
              <a:buFont typeface="+mj-lt"/>
              <a:buAutoNum type="arabicPeriod"/>
            </a:pPr>
            <a:r>
              <a:rPr lang="en-AU" alt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What about national quality indicators?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>
                <a:latin typeface="Calibri" pitchFamily="34" charset="0"/>
                <a:cs typeface="Calibri" pitchFamily="34" charset="0"/>
              </a:rPr>
              <a:t>National workshops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>
                <a:latin typeface="Calibri" pitchFamily="34" charset="0"/>
                <a:cs typeface="Calibri" pitchFamily="34" charset="0"/>
              </a:rPr>
              <a:t>Discussion on future </a:t>
            </a:r>
            <a:r>
              <a:rPr lang="en-AU" dirty="0">
                <a:latin typeface="Calibri" pitchFamily="34" charset="0"/>
                <a:cs typeface="Calibri" pitchFamily="34" charset="0"/>
              </a:rPr>
              <a:t>directions</a:t>
            </a:r>
            <a:endParaRPr lang="en-AU" dirty="0" smtClean="0">
              <a:latin typeface="Calibri" pitchFamily="34" charset="0"/>
              <a:cs typeface="Calibri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88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bench-marking?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Comparisons between services</a:t>
            </a: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Need to be fair and meaningful</a:t>
            </a: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Local, regional and national</a:t>
            </a:r>
          </a:p>
          <a:p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International in future ??</a:t>
            </a:r>
          </a:p>
          <a:p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620688"/>
            <a:ext cx="7620000" cy="774700"/>
          </a:xfrm>
        </p:spPr>
        <p:txBody>
          <a:bodyPr/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Criteria for selecting benchmarks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92796"/>
            <a:ext cx="8712968" cy="4525963"/>
          </a:xfrm>
        </p:spPr>
        <p:txBody>
          <a:bodyPr>
            <a:noAutofit/>
          </a:bodyPr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Domain </a:t>
            </a:r>
            <a:r>
              <a:rPr lang="en-AU" dirty="0">
                <a:latin typeface="Calibri" pitchFamily="34" charset="0"/>
                <a:cs typeface="Calibri" pitchFamily="34" charset="0"/>
              </a:rPr>
              <a:t>is clinically important</a:t>
            </a:r>
          </a:p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Evidence of variation </a:t>
            </a:r>
            <a:r>
              <a:rPr lang="en-AU" dirty="0">
                <a:latin typeface="Calibri" pitchFamily="34" charset="0"/>
                <a:cs typeface="Calibri" pitchFamily="34" charset="0"/>
              </a:rPr>
              <a:t>between services and patients</a:t>
            </a:r>
          </a:p>
          <a:p>
            <a:r>
              <a:rPr lang="en-AU" dirty="0">
                <a:latin typeface="Calibri" pitchFamily="34" charset="0"/>
                <a:cs typeface="Calibri" pitchFamily="34" charset="0"/>
              </a:rPr>
              <a:t>E</a:t>
            </a:r>
            <a:r>
              <a:rPr lang="en-AU" dirty="0" smtClean="0">
                <a:latin typeface="Calibri" pitchFamily="34" charset="0"/>
                <a:cs typeface="Calibri" pitchFamily="34" charset="0"/>
              </a:rPr>
              <a:t>vidence that </a:t>
            </a:r>
            <a:r>
              <a:rPr lang="en-AU" dirty="0">
                <a:latin typeface="Calibri" pitchFamily="34" charset="0"/>
                <a:cs typeface="Calibri" pitchFamily="34" charset="0"/>
              </a:rPr>
              <a:t>the domain is amenable to intervention</a:t>
            </a:r>
          </a:p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AU" dirty="0">
                <a:latin typeface="Calibri" pitchFamily="34" charset="0"/>
                <a:cs typeface="Calibri" pitchFamily="34" charset="0"/>
              </a:rPr>
              <a:t>benchmark threshold reflects good </a:t>
            </a:r>
            <a:r>
              <a:rPr lang="en-AU" dirty="0" smtClean="0">
                <a:latin typeface="Calibri" pitchFamily="34" charset="0"/>
                <a:cs typeface="Calibri" pitchFamily="34" charset="0"/>
              </a:rPr>
              <a:t>rather </a:t>
            </a:r>
            <a:r>
              <a:rPr lang="en-AU" dirty="0">
                <a:latin typeface="Calibri" pitchFamily="34" charset="0"/>
                <a:cs typeface="Calibri" pitchFamily="34" charset="0"/>
              </a:rPr>
              <a:t>than average </a:t>
            </a:r>
            <a:r>
              <a:rPr lang="en-AU" dirty="0" smtClean="0">
                <a:latin typeface="Calibri" pitchFamily="34" charset="0"/>
                <a:cs typeface="Calibri" pitchFamily="34" charset="0"/>
              </a:rPr>
              <a:t>practice (20% percentile)</a:t>
            </a:r>
            <a:endParaRPr lang="en-AU" dirty="0">
              <a:latin typeface="Calibri" pitchFamily="34" charset="0"/>
              <a:cs typeface="Calibri" pitchFamily="34" charset="0"/>
            </a:endParaRPr>
          </a:p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AU" dirty="0">
                <a:latin typeface="Calibri" pitchFamily="34" charset="0"/>
                <a:cs typeface="Calibri" pitchFamily="34" charset="0"/>
              </a:rPr>
              <a:t>benchmark is the same </a:t>
            </a:r>
            <a:r>
              <a:rPr lang="en-AU" dirty="0" smtClean="0">
                <a:latin typeface="Calibri" pitchFamily="34" charset="0"/>
                <a:cs typeface="Calibri" pitchFamily="34" charset="0"/>
              </a:rPr>
              <a:t>regardless </a:t>
            </a:r>
            <a:r>
              <a:rPr lang="en-AU" dirty="0">
                <a:latin typeface="Calibri" pitchFamily="34" charset="0"/>
                <a:cs typeface="Calibri" pitchFamily="34" charset="0"/>
              </a:rPr>
              <a:t>of </a:t>
            </a:r>
            <a:r>
              <a:rPr lang="en-AU" dirty="0" smtClean="0">
                <a:latin typeface="Calibri" pitchFamily="34" charset="0"/>
                <a:cs typeface="Calibri" pitchFamily="34" charset="0"/>
              </a:rPr>
              <a:t>sector (public/private), location or role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8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What is PCOC?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572" y="1592796"/>
            <a:ext cx="7620000" cy="4428492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The Australian national Palliative Care Outcomes Collaborative (PCOC)</a:t>
            </a:r>
          </a:p>
          <a:p>
            <a:endParaRPr lang="en-AU" dirty="0" smtClean="0">
              <a:latin typeface="Calibri" pitchFamily="34" charset="0"/>
              <a:cs typeface="Calibri" pitchFamily="34" charset="0"/>
            </a:endParaRPr>
          </a:p>
          <a:p>
            <a:endParaRPr lang="en-AU" dirty="0" smtClean="0">
              <a:latin typeface="Calibri" pitchFamily="34" charset="0"/>
              <a:cs typeface="Calibri" pitchFamily="34" charset="0"/>
            </a:endParaRPr>
          </a:p>
          <a:p>
            <a:endParaRPr lang="en-AU" dirty="0" smtClean="0">
              <a:latin typeface="Calibri" pitchFamily="34" charset="0"/>
              <a:cs typeface="Calibri" pitchFamily="34" charset="0"/>
            </a:endParaRPr>
          </a:p>
          <a:p>
            <a:endParaRPr lang="en-AU" dirty="0" smtClean="0">
              <a:latin typeface="Calibri" pitchFamily="34" charset="0"/>
              <a:cs typeface="Calibri" pitchFamily="34" charset="0"/>
            </a:endParaRPr>
          </a:p>
          <a:p>
            <a:endParaRPr lang="en-AU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4000" dirty="0" smtClean="0">
                <a:latin typeface="Calibri" pitchFamily="34" charset="0"/>
                <a:cs typeface="Calibri" pitchFamily="34" charset="0"/>
              </a:rPr>
              <a:t>www.pcoc.org.au</a:t>
            </a:r>
          </a:p>
          <a:p>
            <a:endParaRPr lang="en-AU" dirty="0" smtClean="0">
              <a:latin typeface="Calibri" pitchFamily="34" charset="0"/>
              <a:cs typeface="Calibri" pitchFamily="34" charset="0"/>
            </a:endParaRPr>
          </a:p>
          <a:p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/>
          <a:stretch/>
        </p:blipFill>
        <p:spPr bwMode="auto">
          <a:xfrm>
            <a:off x="935596" y="2528900"/>
            <a:ext cx="4032448" cy="1548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42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68952" cy="774700"/>
          </a:xfrm>
        </p:spPr>
        <p:txBody>
          <a:bodyPr>
            <a:noAutofit/>
          </a:bodyPr>
          <a:lstStyle/>
          <a:p>
            <a:r>
              <a:rPr lang="en-AU" sz="3600" dirty="0" smtClean="0">
                <a:latin typeface="Calibri" pitchFamily="34" charset="0"/>
                <a:cs typeface="Calibri" pitchFamily="34" charset="0"/>
              </a:rPr>
              <a:t>Case-mix adjustment before bench-marking</a:t>
            </a:r>
            <a:endParaRPr lang="en-AU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824536"/>
          </a:xfrm>
        </p:spPr>
        <p:txBody>
          <a:bodyPr>
            <a:normAutofit/>
          </a:bodyPr>
          <a:lstStyle/>
          <a:p>
            <a:r>
              <a:rPr lang="en-AU" sz="3200" dirty="0" smtClean="0">
                <a:latin typeface="Calibri" pitchFamily="34" charset="0"/>
                <a:cs typeface="Calibri" pitchFamily="34" charset="0"/>
              </a:rPr>
              <a:t>standardisation to adjust for differences in the mix of patients in each service </a:t>
            </a:r>
          </a:p>
          <a:p>
            <a:r>
              <a:rPr lang="en-AU" sz="3200" dirty="0" smtClean="0">
                <a:latin typeface="Calibri" pitchFamily="34" charset="0"/>
                <a:cs typeface="Calibri" pitchFamily="34" charset="0"/>
              </a:rPr>
              <a:t>allows for more meaningful comparisons of patient outcomes and quality indicators</a:t>
            </a:r>
          </a:p>
          <a:p>
            <a:r>
              <a:rPr lang="en-AU" sz="3200" dirty="0">
                <a:latin typeface="Calibri" pitchFamily="34" charset="0"/>
                <a:cs typeface="Calibri" pitchFamily="34" charset="0"/>
              </a:rPr>
              <a:t>c</a:t>
            </a:r>
            <a:r>
              <a:rPr lang="en-AU" sz="3200" dirty="0" smtClean="0">
                <a:latin typeface="Calibri" pitchFamily="34" charset="0"/>
                <a:cs typeface="Calibri" pitchFamily="34" charset="0"/>
              </a:rPr>
              <a:t>ontrols for the impact of </a:t>
            </a:r>
            <a:r>
              <a:rPr lang="en-AU" sz="3200" b="1" dirty="0" smtClean="0">
                <a:latin typeface="Calibri" pitchFamily="34" charset="0"/>
                <a:cs typeface="Calibri" pitchFamily="34" charset="0"/>
              </a:rPr>
              <a:t>phase</a:t>
            </a:r>
            <a:r>
              <a:rPr lang="en-AU" sz="3200" dirty="0" smtClean="0">
                <a:latin typeface="Calibri" pitchFamily="34" charset="0"/>
                <a:cs typeface="Calibri" pitchFamily="34" charset="0"/>
              </a:rPr>
              <a:t> of illness and initial </a:t>
            </a:r>
            <a:r>
              <a:rPr lang="en-AU" sz="3200" b="1" dirty="0" smtClean="0">
                <a:latin typeface="Calibri" pitchFamily="34" charset="0"/>
                <a:cs typeface="Calibri" pitchFamily="34" charset="0"/>
              </a:rPr>
              <a:t>levels of symptoms and problems</a:t>
            </a:r>
            <a:r>
              <a:rPr lang="en-AU" sz="3200" dirty="0" smtClean="0">
                <a:latin typeface="Calibri" pitchFamily="34" charset="0"/>
                <a:cs typeface="Calibri" pitchFamily="34" charset="0"/>
              </a:rPr>
              <a:t> on patient outcomes</a:t>
            </a:r>
          </a:p>
          <a:p>
            <a:r>
              <a:rPr lang="en-AU" sz="3200" dirty="0" smtClean="0">
                <a:latin typeface="Calibri" pitchFamily="34" charset="0"/>
                <a:cs typeface="Calibri" pitchFamily="34" charset="0"/>
              </a:rPr>
              <a:t>same approach as standardised mortality ratios which adjust for age &amp; gender</a:t>
            </a:r>
          </a:p>
        </p:txBody>
      </p:sp>
    </p:spTree>
    <p:extLst>
      <p:ext uri="{BB962C8B-B14F-4D97-AF65-F5344CB8AC3E}">
        <p14:creationId xmlns:p14="http://schemas.microsoft.com/office/powerpoint/2010/main" val="384577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7524" y="656692"/>
            <a:ext cx="7999413" cy="1143000"/>
          </a:xfrm>
        </p:spPr>
        <p:txBody>
          <a:bodyPr/>
          <a:lstStyle/>
          <a:p>
            <a:r>
              <a:rPr lang="en-AU" altLang="en-US" dirty="0" smtClean="0">
                <a:latin typeface="Calibri" pitchFamily="34" charset="0"/>
                <a:cs typeface="Calibri" pitchFamily="34" charset="0"/>
              </a:rPr>
              <a:t>Australian PCOC n</a:t>
            </a:r>
            <a:r>
              <a:rPr lang="en-AU" altLang="en-US" b="1" dirty="0" smtClean="0">
                <a:latin typeface="Calibri" pitchFamily="34" charset="0"/>
                <a:cs typeface="Calibri" pitchFamily="34" charset="0"/>
              </a:rPr>
              <a:t>ational </a:t>
            </a:r>
            <a:r>
              <a:rPr lang="en-AU" altLang="en-US" dirty="0" smtClean="0">
                <a:latin typeface="Calibri" pitchFamily="34" charset="0"/>
                <a:cs typeface="Calibri" pitchFamily="34" charset="0"/>
              </a:rPr>
              <a:t>quality indicator</a:t>
            </a:r>
            <a:r>
              <a:rPr lang="en-AU" altLang="en-US" b="1" dirty="0" smtClean="0">
                <a:latin typeface="Calibri" pitchFamily="34" charset="0"/>
                <a:cs typeface="Calibri" pitchFamily="34" charset="0"/>
              </a:rPr>
              <a:t>s – timing and phase</a:t>
            </a:r>
            <a:endParaRPr lang="en-AU" alt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736812"/>
            <a:ext cx="6408712" cy="4876800"/>
          </a:xfrm>
        </p:spPr>
        <p:txBody>
          <a:bodyPr>
            <a:noAutofit/>
          </a:bodyPr>
          <a:lstStyle/>
          <a:p>
            <a:r>
              <a:rPr lang="en-AU" altLang="en-US" dirty="0" smtClean="0">
                <a:latin typeface="Calibri" pitchFamily="34" charset="0"/>
                <a:cs typeface="Calibri" pitchFamily="34" charset="0"/>
              </a:rPr>
              <a:t>90% of patients have their episode commence on the day of, or the day following, date ready for care</a:t>
            </a:r>
          </a:p>
          <a:p>
            <a:endParaRPr lang="en-AU" alt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AU" altLang="en-US" dirty="0" smtClean="0">
                <a:latin typeface="Calibri" pitchFamily="34" charset="0"/>
                <a:cs typeface="Calibri" pitchFamily="34" charset="0"/>
              </a:rPr>
              <a:t>90% of patients are in the unstable phase for 3 days or less</a:t>
            </a:r>
          </a:p>
          <a:p>
            <a:endParaRPr lang="en-AU" altLang="en-US" sz="2800" dirty="0" smtClean="0"/>
          </a:p>
          <a:p>
            <a:pPr marL="0" indent="0">
              <a:buNone/>
            </a:pPr>
            <a:endParaRPr lang="en-AU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3827253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7524" y="620688"/>
            <a:ext cx="8532948" cy="1143000"/>
          </a:xfrm>
        </p:spPr>
        <p:txBody>
          <a:bodyPr/>
          <a:lstStyle/>
          <a:p>
            <a:r>
              <a:rPr lang="en-AU" altLang="en-US" b="1" dirty="0" smtClean="0">
                <a:latin typeface="Calibri" pitchFamily="34" charset="0"/>
                <a:cs typeface="Calibri" pitchFamily="34" charset="0"/>
              </a:rPr>
              <a:t>PCOC quality indicators – symptoms and concerns</a:t>
            </a:r>
            <a:endParaRPr lang="en-AU" alt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712968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altLang="en-US" sz="2800" b="1" dirty="0" smtClean="0">
                <a:latin typeface="Calibri" pitchFamily="34" charset="0"/>
                <a:cs typeface="Calibri" pitchFamily="34" charset="0"/>
              </a:rPr>
              <a:t>Pain, fatigue, shortness of breath, family concerns </a:t>
            </a:r>
          </a:p>
          <a:p>
            <a:r>
              <a:rPr lang="en-AU" altLang="en-US" sz="3000" dirty="0" smtClean="0">
                <a:latin typeface="Calibri" pitchFamily="34" charset="0"/>
                <a:cs typeface="Calibri" pitchFamily="34" charset="0"/>
              </a:rPr>
              <a:t>At </a:t>
            </a:r>
            <a:r>
              <a:rPr lang="en-AU" altLang="en-US" sz="3000" dirty="0">
                <a:latin typeface="Calibri" pitchFamily="34" charset="0"/>
                <a:cs typeface="Calibri" pitchFamily="34" charset="0"/>
              </a:rPr>
              <a:t>least 60% of patients with moderate or severe </a:t>
            </a:r>
            <a:r>
              <a:rPr lang="en-AU" altLang="en-US" sz="3000" dirty="0" smtClean="0">
                <a:latin typeface="Calibri" pitchFamily="34" charset="0"/>
                <a:cs typeface="Calibri" pitchFamily="34" charset="0"/>
              </a:rPr>
              <a:t>pain/fatigue </a:t>
            </a:r>
            <a:r>
              <a:rPr lang="en-AU" altLang="en-US" sz="3000" dirty="0">
                <a:latin typeface="Calibri" pitchFamily="34" charset="0"/>
                <a:cs typeface="Calibri" pitchFamily="34" charset="0"/>
              </a:rPr>
              <a:t>/ breathing problems / family </a:t>
            </a:r>
            <a:r>
              <a:rPr lang="en-AU" altLang="en-US" sz="3000" dirty="0" smtClean="0">
                <a:latin typeface="Calibri" pitchFamily="34" charset="0"/>
                <a:cs typeface="Calibri" pitchFamily="34" charset="0"/>
              </a:rPr>
              <a:t>concerns at </a:t>
            </a:r>
            <a:r>
              <a:rPr lang="en-AU" altLang="en-US" sz="3000" dirty="0">
                <a:latin typeface="Calibri" pitchFamily="34" charset="0"/>
                <a:cs typeface="Calibri" pitchFamily="34" charset="0"/>
              </a:rPr>
              <a:t>the beginning of their phase </a:t>
            </a:r>
            <a:r>
              <a:rPr lang="en-AU" altLang="en-US" sz="3000" dirty="0" smtClean="0">
                <a:latin typeface="Calibri" pitchFamily="34" charset="0"/>
                <a:cs typeface="Calibri" pitchFamily="34" charset="0"/>
              </a:rPr>
              <a:t>have </a:t>
            </a:r>
            <a:r>
              <a:rPr lang="en-AU" altLang="en-US" sz="3000" dirty="0">
                <a:latin typeface="Calibri" pitchFamily="34" charset="0"/>
                <a:cs typeface="Calibri" pitchFamily="34" charset="0"/>
              </a:rPr>
              <a:t>absent or mild </a:t>
            </a:r>
            <a:r>
              <a:rPr lang="en-AU" altLang="en-US" sz="3000" dirty="0" smtClean="0">
                <a:latin typeface="Calibri" pitchFamily="34" charset="0"/>
                <a:cs typeface="Calibri" pitchFamily="34" charset="0"/>
              </a:rPr>
              <a:t>problem </a:t>
            </a:r>
            <a:r>
              <a:rPr lang="en-AU" altLang="en-US" sz="3000" dirty="0">
                <a:latin typeface="Calibri" pitchFamily="34" charset="0"/>
                <a:cs typeface="Calibri" pitchFamily="34" charset="0"/>
              </a:rPr>
              <a:t>at the end of the </a:t>
            </a:r>
            <a:r>
              <a:rPr lang="en-AU" altLang="en-US" sz="3000" dirty="0" smtClean="0">
                <a:latin typeface="Calibri" pitchFamily="34" charset="0"/>
                <a:cs typeface="Calibri" pitchFamily="34" charset="0"/>
              </a:rPr>
              <a:t>phase</a:t>
            </a:r>
          </a:p>
          <a:p>
            <a:r>
              <a:rPr lang="en-AU" altLang="en-US" sz="3000" dirty="0" smtClean="0">
                <a:latin typeface="Calibri" pitchFamily="34" charset="0"/>
                <a:cs typeface="Calibri" pitchFamily="34" charset="0"/>
              </a:rPr>
              <a:t>At least 90% of patients with absent or mild pain/ fatigue /breathing problems /family concerns at the beginning of the phase stay that way</a:t>
            </a:r>
          </a:p>
          <a:p>
            <a:endParaRPr lang="en-AU" altLang="en-US" sz="3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10223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12676"/>
            <a:ext cx="7620000" cy="774700"/>
          </a:xfrm>
        </p:spPr>
        <p:txBody>
          <a:bodyPr/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Benchmark 1 – timeliness of care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088740"/>
            <a:ext cx="8208912" cy="536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1511660" y="2384884"/>
            <a:ext cx="712879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085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620000" cy="774700"/>
          </a:xfrm>
        </p:spPr>
        <p:txBody>
          <a:bodyPr/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Benchmark 2 – time spent unstable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37264"/>
            <a:ext cx="8323584" cy="543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3275856" y="2384884"/>
            <a:ext cx="5436604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9761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84168"/>
            <a:ext cx="8532948" cy="774700"/>
          </a:xfrm>
        </p:spPr>
        <p:txBody>
          <a:bodyPr>
            <a:noAutofit/>
          </a:bodyPr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Pain: </a:t>
            </a:r>
            <a:r>
              <a:rPr lang="en-AU" dirty="0">
                <a:latin typeface="Calibri" pitchFamily="34" charset="0"/>
                <a:cs typeface="Calibri" pitchFamily="34" charset="0"/>
              </a:rPr>
              <a:t>% patients start absent/mild </a:t>
            </a:r>
            <a:r>
              <a:rPr lang="en-AU" dirty="0" smtClean="0">
                <a:latin typeface="Calibri" pitchFamily="34" charset="0"/>
                <a:cs typeface="Calibri" pitchFamily="34" charset="0"/>
              </a:rPr>
              <a:t>remaining absent/mild (PCPSS)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0" y="1038417"/>
            <a:ext cx="8496944" cy="555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1295636" y="2744924"/>
            <a:ext cx="712879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635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620000" cy="774700"/>
          </a:xfrm>
        </p:spPr>
        <p:txBody>
          <a:bodyPr>
            <a:noAutofit/>
          </a:bodyPr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Pain </a:t>
            </a:r>
            <a:r>
              <a:rPr lang="en-AU" dirty="0">
                <a:latin typeface="Calibri" pitchFamily="34" charset="0"/>
                <a:cs typeface="Calibri" pitchFamily="34" charset="0"/>
              </a:rPr>
              <a:t>% patients start moderate/severe end </a:t>
            </a:r>
            <a:r>
              <a:rPr lang="en-AU" dirty="0" smtClean="0">
                <a:latin typeface="Calibri" pitchFamily="34" charset="0"/>
                <a:cs typeface="Calibri" pitchFamily="34" charset="0"/>
              </a:rPr>
              <a:t>absent/mild (PCPSS)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33950"/>
            <a:ext cx="8496944" cy="555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1211144" y="2737808"/>
            <a:ext cx="712879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3358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84" y="276328"/>
            <a:ext cx="8496944" cy="774700"/>
          </a:xfrm>
        </p:spPr>
        <p:txBody>
          <a:bodyPr>
            <a:noAutofit/>
          </a:bodyPr>
          <a:lstStyle/>
          <a:p>
            <a:r>
              <a:rPr lang="en-AU" dirty="0">
                <a:latin typeface="Calibri" pitchFamily="34" charset="0"/>
                <a:cs typeface="Calibri" pitchFamily="34" charset="0"/>
              </a:rPr>
              <a:t>Pain: % patients </a:t>
            </a:r>
            <a:r>
              <a:rPr lang="en-AU" dirty="0" smtClean="0">
                <a:latin typeface="Calibri" pitchFamily="34" charset="0"/>
                <a:cs typeface="Calibri" pitchFamily="34" charset="0"/>
              </a:rPr>
              <a:t>starting </a:t>
            </a:r>
            <a:r>
              <a:rPr lang="en-AU" dirty="0">
                <a:latin typeface="Calibri" pitchFamily="34" charset="0"/>
                <a:cs typeface="Calibri" pitchFamily="34" charset="0"/>
              </a:rPr>
              <a:t>absent/mild </a:t>
            </a:r>
            <a:r>
              <a:rPr lang="en-AU" dirty="0" smtClean="0">
                <a:latin typeface="Calibri" pitchFamily="34" charset="0"/>
                <a:cs typeface="Calibri" pitchFamily="34" charset="0"/>
              </a:rPr>
              <a:t>remaining </a:t>
            </a:r>
            <a:r>
              <a:rPr lang="en-AU" dirty="0">
                <a:latin typeface="Calibri" pitchFamily="34" charset="0"/>
                <a:cs typeface="Calibri" pitchFamily="34" charset="0"/>
              </a:rPr>
              <a:t>absent/mild </a:t>
            </a:r>
            <a:r>
              <a:rPr lang="en-AU" dirty="0" smtClean="0">
                <a:latin typeface="Calibri" pitchFamily="34" charset="0"/>
                <a:cs typeface="Calibri" pitchFamily="34" charset="0"/>
              </a:rPr>
              <a:t>(SAS)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00" y="1079916"/>
            <a:ext cx="8352928" cy="545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1291354" y="2753850"/>
            <a:ext cx="712879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956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364" y="276328"/>
            <a:ext cx="8352928" cy="774700"/>
          </a:xfrm>
        </p:spPr>
        <p:txBody>
          <a:bodyPr>
            <a:noAutofit/>
          </a:bodyPr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Pain: % </a:t>
            </a:r>
            <a:r>
              <a:rPr lang="en-AU" dirty="0">
                <a:latin typeface="Calibri" pitchFamily="34" charset="0"/>
                <a:cs typeface="Calibri" pitchFamily="34" charset="0"/>
              </a:rPr>
              <a:t>patients </a:t>
            </a:r>
            <a:r>
              <a:rPr lang="en-AU" dirty="0" smtClean="0">
                <a:latin typeface="Calibri" pitchFamily="34" charset="0"/>
                <a:cs typeface="Calibri" pitchFamily="34" charset="0"/>
              </a:rPr>
              <a:t>starting moderate/severe and </a:t>
            </a:r>
            <a:r>
              <a:rPr lang="en-AU" dirty="0">
                <a:latin typeface="Calibri" pitchFamily="34" charset="0"/>
                <a:cs typeface="Calibri" pitchFamily="34" charset="0"/>
              </a:rPr>
              <a:t/>
            </a:r>
            <a:br>
              <a:rPr lang="en-AU" dirty="0">
                <a:latin typeface="Calibri" pitchFamily="34" charset="0"/>
                <a:cs typeface="Calibri" pitchFamily="34" charset="0"/>
              </a:rPr>
            </a:br>
            <a:r>
              <a:rPr lang="en-AU" dirty="0" smtClean="0">
                <a:latin typeface="Calibri" pitchFamily="34" charset="0"/>
                <a:cs typeface="Calibri" pitchFamily="34" charset="0"/>
              </a:rPr>
              <a:t>ending absent/mild (SAS)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49992"/>
            <a:ext cx="8496944" cy="555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1218260" y="1340768"/>
            <a:ext cx="712879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182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7564" y="728700"/>
            <a:ext cx="7620000" cy="774700"/>
          </a:xfrm>
        </p:spPr>
        <p:txBody>
          <a:bodyPr/>
          <a:lstStyle/>
          <a:p>
            <a:r>
              <a:rPr lang="en-AU" sz="4000" dirty="0" smtClean="0">
                <a:latin typeface="Calibri" pitchFamily="34" charset="0"/>
                <a:cs typeface="Calibri" pitchFamily="34" charset="0"/>
              </a:rPr>
              <a:t>Research question</a:t>
            </a:r>
            <a:endParaRPr lang="en-AU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556792"/>
            <a:ext cx="843528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4000" dirty="0" smtClean="0"/>
          </a:p>
          <a:p>
            <a:pPr marL="0" indent="0" algn="ctr">
              <a:buNone/>
            </a:pPr>
            <a:r>
              <a:rPr lang="en-AU" sz="3200" dirty="0" smtClean="0">
                <a:latin typeface="Calibri" pitchFamily="34" charset="0"/>
                <a:cs typeface="Calibri" pitchFamily="34" charset="0"/>
              </a:rPr>
              <a:t>Can patient outcomes be improved through the routine measurement of patient-level outcomes at point-of-care?</a:t>
            </a:r>
          </a:p>
          <a:p>
            <a:pPr marL="0" indent="0">
              <a:buNone/>
            </a:pPr>
            <a:endParaRPr lang="en-AU" sz="3600" dirty="0" smtClean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83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2" y="512676"/>
            <a:ext cx="8316924" cy="774700"/>
          </a:xfrm>
        </p:spPr>
        <p:txBody>
          <a:bodyPr/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A framework for demonstrating and improving quality of care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1246"/>
            <a:ext cx="8229600" cy="4641379"/>
          </a:xfrm>
        </p:spPr>
        <p:txBody>
          <a:bodyPr>
            <a:normAutofit fontScale="92500"/>
          </a:bodyPr>
          <a:lstStyle/>
          <a:p>
            <a:r>
              <a:rPr lang="en-AU" sz="3600" dirty="0" smtClean="0">
                <a:latin typeface="Calibri" pitchFamily="34" charset="0"/>
                <a:cs typeface="Calibri" pitchFamily="34" charset="0"/>
              </a:rPr>
              <a:t>PCOC aims to embed nationally standardised clinical </a:t>
            </a:r>
            <a:r>
              <a:rPr lang="en-AU" sz="3600" dirty="0">
                <a:latin typeface="Calibri" pitchFamily="34" charset="0"/>
                <a:cs typeface="Calibri" pitchFamily="34" charset="0"/>
              </a:rPr>
              <a:t>assessments and point-of-care data collection </a:t>
            </a:r>
            <a:r>
              <a:rPr lang="en-AU" sz="3600" dirty="0" smtClean="0">
                <a:latin typeface="Calibri" pitchFamily="34" charset="0"/>
                <a:cs typeface="Calibri" pitchFamily="34" charset="0"/>
              </a:rPr>
              <a:t>into daily practice</a:t>
            </a:r>
          </a:p>
          <a:p>
            <a:pPr lvl="1"/>
            <a:r>
              <a:rPr lang="en-AU" sz="2600" dirty="0" smtClean="0">
                <a:latin typeface="Calibri" pitchFamily="34" charset="0"/>
                <a:cs typeface="Calibri" pitchFamily="34" charset="0"/>
              </a:rPr>
              <a:t>Regarded as palliative care ‘vital signs’</a:t>
            </a:r>
          </a:p>
          <a:p>
            <a:r>
              <a:rPr lang="en-AU" sz="3600" dirty="0" smtClean="0">
                <a:latin typeface="Calibri" pitchFamily="34" charset="0"/>
                <a:cs typeface="Calibri" pitchFamily="34" charset="0"/>
              </a:rPr>
              <a:t>In order to drive quality and outcome improvement</a:t>
            </a:r>
          </a:p>
          <a:p>
            <a:pPr lvl="1"/>
            <a:r>
              <a:rPr lang="en-AU" sz="2600" dirty="0" smtClean="0">
                <a:latin typeface="Calibri" pitchFamily="34" charset="0"/>
                <a:cs typeface="Calibri" pitchFamily="34" charset="0"/>
              </a:rPr>
              <a:t>With a </a:t>
            </a:r>
            <a:r>
              <a:rPr lang="en-AU" sz="2600" dirty="0">
                <a:latin typeface="Calibri" pitchFamily="34" charset="0"/>
                <a:cs typeface="Calibri" pitchFamily="34" charset="0"/>
              </a:rPr>
              <a:t>feedback loop to individual </a:t>
            </a:r>
            <a:r>
              <a:rPr lang="en-AU" sz="2600" dirty="0" smtClean="0">
                <a:latin typeface="Calibri" pitchFamily="34" charset="0"/>
                <a:cs typeface="Calibri" pitchFamily="34" charset="0"/>
              </a:rPr>
              <a:t>services</a:t>
            </a:r>
          </a:p>
          <a:p>
            <a:pPr lvl="1"/>
            <a:r>
              <a:rPr lang="en-AU" sz="2600" dirty="0" smtClean="0">
                <a:latin typeface="Calibri" pitchFamily="34" charset="0"/>
                <a:cs typeface="Calibri" pitchFamily="34" charset="0"/>
              </a:rPr>
              <a:t>Identifying </a:t>
            </a:r>
            <a:r>
              <a:rPr lang="en-AU" sz="2600" dirty="0">
                <a:latin typeface="Calibri" pitchFamily="34" charset="0"/>
                <a:cs typeface="Calibri" pitchFamily="34" charset="0"/>
              </a:rPr>
              <a:t>individual improvement </a:t>
            </a:r>
            <a:r>
              <a:rPr lang="en-AU" sz="2600" dirty="0" smtClean="0">
                <a:latin typeface="Calibri" pitchFamily="34" charset="0"/>
                <a:cs typeface="Calibri" pitchFamily="34" charset="0"/>
              </a:rPr>
              <a:t>opportunities</a:t>
            </a:r>
          </a:p>
          <a:p>
            <a:pPr lvl="1"/>
            <a:r>
              <a:rPr lang="en-AU" sz="2600" dirty="0" smtClean="0">
                <a:latin typeface="Calibri" pitchFamily="34" charset="0"/>
                <a:cs typeface="Calibri" pitchFamily="34" charset="0"/>
              </a:rPr>
              <a:t>Facilitate service </a:t>
            </a:r>
            <a:r>
              <a:rPr lang="en-AU" sz="2600" dirty="0">
                <a:latin typeface="Calibri" pitchFamily="34" charset="0"/>
                <a:cs typeface="Calibri" pitchFamily="34" charset="0"/>
              </a:rPr>
              <a:t>to service </a:t>
            </a:r>
            <a:r>
              <a:rPr lang="en-AU" sz="2600" dirty="0" smtClean="0">
                <a:latin typeface="Calibri" pitchFamily="34" charset="0"/>
                <a:cs typeface="Calibri" pitchFamily="34" charset="0"/>
              </a:rPr>
              <a:t>benchmarking </a:t>
            </a:r>
            <a:endParaRPr lang="en-AU" sz="2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10084"/>
            <a:ext cx="7620000" cy="774700"/>
          </a:xfrm>
        </p:spPr>
        <p:txBody>
          <a:bodyPr/>
          <a:lstStyle/>
          <a:p>
            <a:r>
              <a:rPr lang="en-AU" sz="3600" dirty="0" smtClean="0">
                <a:latin typeface="Calibri" pitchFamily="34" charset="0"/>
                <a:cs typeface="Calibri" pitchFamily="34" charset="0"/>
              </a:rPr>
              <a:t>Method</a:t>
            </a:r>
            <a:endParaRPr lang="en-AU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200" dirty="0" smtClean="0">
                <a:latin typeface="Calibri" pitchFamily="34" charset="0"/>
                <a:cs typeface="Calibri" pitchFamily="34" charset="0"/>
              </a:rPr>
              <a:t>Analysis of patient outcome data reported by 45 services participating in the PCOC cycle consistently, each year from January 2011  to December 2014</a:t>
            </a:r>
          </a:p>
          <a:p>
            <a:r>
              <a:rPr lang="en-AU" sz="3200" dirty="0" smtClean="0">
                <a:latin typeface="Calibri" pitchFamily="34" charset="0"/>
                <a:cs typeface="Calibri" pitchFamily="34" charset="0"/>
              </a:rPr>
              <a:t>Inpatient (hospice), consultation liaison (hospital and primary care), and community</a:t>
            </a:r>
            <a:br>
              <a:rPr lang="en-AU" sz="3200" dirty="0" smtClean="0">
                <a:latin typeface="Calibri" pitchFamily="34" charset="0"/>
                <a:cs typeface="Calibri" pitchFamily="34" charset="0"/>
              </a:rPr>
            </a:br>
            <a:endParaRPr lang="en-AU" sz="3200" dirty="0" smtClean="0">
              <a:latin typeface="Calibri" pitchFamily="34" charset="0"/>
              <a:cs typeface="Calibri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69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84684"/>
            <a:ext cx="8964488" cy="1143000"/>
          </a:xfrm>
        </p:spPr>
        <p:txBody>
          <a:bodyPr>
            <a:normAutofit/>
          </a:bodyPr>
          <a:lstStyle/>
          <a:p>
            <a:r>
              <a:rPr lang="en-AU" sz="3600" dirty="0" smtClean="0">
                <a:latin typeface="Calibri" pitchFamily="34" charset="0"/>
                <a:cs typeface="Calibri" pitchFamily="34" charset="0"/>
              </a:rPr>
              <a:t>Results: 2011 - 2014</a:t>
            </a:r>
            <a:endParaRPr lang="en-AU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76772"/>
            <a:ext cx="8424936" cy="522058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800"/>
              </a:spcBef>
            </a:pPr>
            <a:r>
              <a:rPr lang="en-AU" sz="3800" dirty="0" smtClean="0">
                <a:latin typeface="Calibri" pitchFamily="34" charset="0"/>
                <a:cs typeface="Calibri" pitchFamily="34" charset="0"/>
              </a:rPr>
              <a:t>60,816 patients </a:t>
            </a:r>
            <a:r>
              <a:rPr lang="en-AU" sz="3800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AU" sz="3800" dirty="0" smtClean="0">
                <a:latin typeface="Calibri" pitchFamily="34" charset="0"/>
                <a:cs typeface="Calibri" pitchFamily="34" charset="0"/>
              </a:rPr>
              <a:t>196,152 phases</a:t>
            </a:r>
          </a:p>
          <a:p>
            <a:pPr>
              <a:spcBef>
                <a:spcPts val="1800"/>
              </a:spcBef>
            </a:pPr>
            <a:r>
              <a:rPr lang="en-AU" sz="3800" dirty="0" smtClean="0">
                <a:latin typeface="Calibri" pitchFamily="34" charset="0"/>
                <a:cs typeface="Calibri" pitchFamily="34" charset="0"/>
              </a:rPr>
              <a:t>47% female</a:t>
            </a:r>
          </a:p>
          <a:p>
            <a:pPr>
              <a:spcBef>
                <a:spcPts val="1800"/>
              </a:spcBef>
            </a:pPr>
            <a:r>
              <a:rPr lang="en-AU" sz="3800" dirty="0" smtClean="0">
                <a:latin typeface="Calibri" pitchFamily="34" charset="0"/>
                <a:cs typeface="Calibri" pitchFamily="34" charset="0"/>
              </a:rPr>
              <a:t>79% malignant diagnosis</a:t>
            </a:r>
            <a:endParaRPr lang="en-AU" sz="38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800"/>
              </a:spcBef>
            </a:pPr>
            <a:r>
              <a:rPr lang="en-AU" sz="3800" dirty="0" smtClean="0">
                <a:latin typeface="Calibri" pitchFamily="34" charset="0"/>
                <a:cs typeface="Calibri" pitchFamily="34" charset="0"/>
              </a:rPr>
              <a:t>Average age 72.7 years (SD 14.3)</a:t>
            </a:r>
          </a:p>
          <a:p>
            <a:pPr>
              <a:spcBef>
                <a:spcPts val="1800"/>
              </a:spcBef>
            </a:pPr>
            <a:r>
              <a:rPr lang="en-AU" sz="3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Statistically </a:t>
            </a:r>
            <a:r>
              <a:rPr lang="en-AU" sz="3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significant improvements in </a:t>
            </a:r>
            <a:r>
              <a:rPr lang="en-AU" sz="3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AU" sz="3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AU" sz="3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all domains</a:t>
            </a:r>
          </a:p>
          <a:p>
            <a:pPr>
              <a:lnSpc>
                <a:spcPct val="120000"/>
              </a:lnSpc>
            </a:pPr>
            <a:r>
              <a:rPr lang="en-AU" sz="3800" dirty="0" smtClean="0">
                <a:latin typeface="Calibri" pitchFamily="34" charset="0"/>
                <a:cs typeface="Calibri" pitchFamily="34" charset="0"/>
              </a:rPr>
              <a:t>Not only improvement in outcomes but also ....</a:t>
            </a:r>
          </a:p>
          <a:p>
            <a:pPr>
              <a:lnSpc>
                <a:spcPct val="120000"/>
              </a:lnSpc>
            </a:pPr>
            <a:r>
              <a:rPr lang="en-AU" sz="3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Steady reduction in </a:t>
            </a:r>
            <a:r>
              <a:rPr lang="en-AU" sz="3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variation </a:t>
            </a:r>
            <a:r>
              <a:rPr lang="en-AU" sz="3800" dirty="0">
                <a:latin typeface="Calibri" pitchFamily="34" charset="0"/>
                <a:cs typeface="Calibri" pitchFamily="34" charset="0"/>
              </a:rPr>
              <a:t>in service level outcomes</a:t>
            </a:r>
          </a:p>
          <a:p>
            <a:pPr lvl="1"/>
            <a:r>
              <a:rPr lang="en-AU" sz="3800" dirty="0" smtClean="0">
                <a:latin typeface="Calibri" pitchFamily="34" charset="0"/>
                <a:cs typeface="Calibri" pitchFamily="34" charset="0"/>
              </a:rPr>
              <a:t>greater </a:t>
            </a:r>
            <a:r>
              <a:rPr lang="en-AU" sz="3800" dirty="0">
                <a:latin typeface="Calibri" pitchFamily="34" charset="0"/>
                <a:cs typeface="Calibri" pitchFamily="34" charset="0"/>
              </a:rPr>
              <a:t>equity of patient outcomes across Australia</a:t>
            </a:r>
          </a:p>
          <a:p>
            <a:pPr>
              <a:spcBef>
                <a:spcPts val="1800"/>
              </a:spcBef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43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Overview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32608"/>
            <a:ext cx="76200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altLang="en-US" dirty="0" smtClean="0">
                <a:latin typeface="Calibri" pitchFamily="34" charset="0"/>
                <a:cs typeface="Calibri" pitchFamily="34" charset="0"/>
              </a:rPr>
              <a:t>What is PCOC?</a:t>
            </a:r>
          </a:p>
          <a:p>
            <a:pPr marL="514350" indent="-514350">
              <a:buFont typeface="+mj-lt"/>
              <a:buAutoNum type="arabicPeriod"/>
            </a:pPr>
            <a:r>
              <a:rPr lang="en-AU" altLang="en-US" dirty="0" smtClean="0">
                <a:latin typeface="Calibri" pitchFamily="34" charset="0"/>
                <a:cs typeface="Calibri" pitchFamily="34" charset="0"/>
              </a:rPr>
              <a:t>What do they collect in PCOC and how does it compare to OACC?</a:t>
            </a:r>
          </a:p>
          <a:p>
            <a:pPr marL="514350" indent="-514350">
              <a:buFont typeface="+mj-lt"/>
              <a:buAutoNum type="arabicPeriod"/>
            </a:pPr>
            <a:r>
              <a:rPr lang="en-AU" altLang="en-US" dirty="0" smtClean="0">
                <a:latin typeface="Calibri" pitchFamily="34" charset="0"/>
                <a:cs typeface="Calibri" pitchFamily="34" charset="0"/>
              </a:rPr>
              <a:t>How does PCOC support services?</a:t>
            </a:r>
          </a:p>
          <a:p>
            <a:pPr marL="514350" indent="-514350">
              <a:buFont typeface="+mj-lt"/>
              <a:buAutoNum type="arabicPeriod"/>
            </a:pPr>
            <a:r>
              <a:rPr lang="en-AU" altLang="en-US" dirty="0" smtClean="0">
                <a:latin typeface="Calibri" pitchFamily="34" charset="0"/>
                <a:cs typeface="Calibri" pitchFamily="34" charset="0"/>
              </a:rPr>
              <a:t>Examples of findings</a:t>
            </a:r>
          </a:p>
          <a:p>
            <a:pPr marL="514350" indent="-514350">
              <a:buFont typeface="+mj-lt"/>
              <a:buAutoNum type="arabicPeriod"/>
            </a:pPr>
            <a:r>
              <a:rPr lang="en-AU" altLang="en-US" dirty="0" smtClean="0">
                <a:latin typeface="Calibri" pitchFamily="34" charset="0"/>
                <a:cs typeface="Calibri" pitchFamily="34" charset="0"/>
              </a:rPr>
              <a:t>What about national quality indicators?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National workshops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>
                <a:latin typeface="Calibri" pitchFamily="34" charset="0"/>
                <a:cs typeface="Calibri" pitchFamily="34" charset="0"/>
              </a:rPr>
              <a:t>Discussion on future </a:t>
            </a:r>
            <a:r>
              <a:rPr lang="en-AU" dirty="0">
                <a:latin typeface="Calibri" pitchFamily="34" charset="0"/>
                <a:cs typeface="Calibri" pitchFamily="34" charset="0"/>
              </a:rPr>
              <a:t>directions</a:t>
            </a:r>
            <a:endParaRPr lang="en-AU" dirty="0" smtClean="0">
              <a:latin typeface="Calibri" pitchFamily="34" charset="0"/>
              <a:cs typeface="Calibri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88363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b="1" dirty="0" smtClean="0">
                <a:latin typeface="Calibri" pitchFamily="34" charset="0"/>
                <a:cs typeface="Calibri" pitchFamily="34" charset="0"/>
              </a:rPr>
              <a:t>116 services:</a:t>
            </a:r>
            <a:endParaRPr lang="en-AU" sz="3200" b="1" strike="sngStrike" dirty="0" smtClean="0">
              <a:latin typeface="Calibri" pitchFamily="34" charset="0"/>
              <a:cs typeface="Calibri" pitchFamily="34" charset="0"/>
            </a:endParaRPr>
          </a:p>
          <a:p>
            <a:pPr marL="0" indent="0"/>
            <a:r>
              <a:rPr lang="en-AU" sz="3200" dirty="0" smtClean="0">
                <a:latin typeface="Calibri" pitchFamily="34" charset="0"/>
                <a:cs typeface="Calibri" pitchFamily="34" charset="0"/>
              </a:rPr>
              <a:t> 47 inpatient hospice services</a:t>
            </a:r>
          </a:p>
          <a:p>
            <a:pPr marL="0" indent="0"/>
            <a:r>
              <a:rPr lang="en-AU" sz="3200" dirty="0" smtClean="0">
                <a:latin typeface="Calibri" pitchFamily="34" charset="0"/>
                <a:cs typeface="Calibri" pitchFamily="34" charset="0"/>
              </a:rPr>
              <a:t> 12 hospital consult services</a:t>
            </a:r>
          </a:p>
          <a:p>
            <a:pPr marL="0" indent="0"/>
            <a:r>
              <a:rPr lang="en-AU" sz="3200" dirty="0" smtClean="0">
                <a:latin typeface="Calibri" pitchFamily="34" charset="0"/>
                <a:cs typeface="Calibri" pitchFamily="34" charset="0"/>
              </a:rPr>
              <a:t> 28 community services</a:t>
            </a:r>
          </a:p>
          <a:p>
            <a:pPr marL="0" indent="0"/>
            <a:r>
              <a:rPr lang="en-AU" sz="3200" dirty="0" smtClean="0">
                <a:latin typeface="Calibri" pitchFamily="34" charset="0"/>
                <a:cs typeface="Calibri" pitchFamily="34" charset="0"/>
              </a:rPr>
              <a:t> 13 both inpatient hospice and community</a:t>
            </a:r>
            <a:r>
              <a:rPr lang="en-AU" sz="3200" dirty="0">
                <a:latin typeface="Calibri" pitchFamily="34" charset="0"/>
                <a:cs typeface="Calibri" pitchFamily="34" charset="0"/>
              </a:rPr>
              <a:t/>
            </a:r>
            <a:br>
              <a:rPr lang="en-AU" sz="3200" dirty="0">
                <a:latin typeface="Calibri" pitchFamily="34" charset="0"/>
                <a:cs typeface="Calibri" pitchFamily="34" charset="0"/>
              </a:rPr>
            </a:br>
            <a:endParaRPr lang="en-AU" sz="3200" dirty="0" smtClean="0">
              <a:latin typeface="Calibri" pitchFamily="34" charset="0"/>
              <a:cs typeface="Calibri" pitchFamily="34" charset="0"/>
            </a:endParaRPr>
          </a:p>
          <a:p>
            <a:pPr marL="0" indent="0"/>
            <a:r>
              <a:rPr lang="en-AU" sz="3200" dirty="0" smtClean="0">
                <a:latin typeface="Calibri" pitchFamily="34" charset="0"/>
                <a:cs typeface="Calibri" pitchFamily="34" charset="0"/>
              </a:rPr>
              <a:t> 16 services did not receive an outcome report (due to data volume or  quality)</a:t>
            </a:r>
          </a:p>
        </p:txBody>
      </p:sp>
      <p:sp>
        <p:nvSpPr>
          <p:cNvPr id="5" name="Rectangle 4"/>
          <p:cNvSpPr/>
          <p:nvPr/>
        </p:nvSpPr>
        <p:spPr>
          <a:xfrm>
            <a:off x="-540568" y="272842"/>
            <a:ext cx="10225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dirty="0" smtClean="0">
                <a:solidFill>
                  <a:prstClr val="white"/>
                </a:solidFill>
              </a:rPr>
              <a:t>Services receiving Jul - Dec 2015 report</a:t>
            </a:r>
            <a:endParaRPr lang="en-AU" sz="4000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512676"/>
            <a:ext cx="7620000" cy="774700"/>
          </a:xfrm>
        </p:spPr>
        <p:txBody>
          <a:bodyPr/>
          <a:lstStyle/>
          <a:p>
            <a:r>
              <a:rPr lang="en-AU" sz="3600" dirty="0" smtClean="0">
                <a:latin typeface="Calibri" pitchFamily="34" charset="0"/>
                <a:cs typeface="Calibri" pitchFamily="34" charset="0"/>
              </a:rPr>
              <a:t>PCOC national workshops:</a:t>
            </a:r>
            <a:endParaRPr lang="en-AU" sz="3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:\CHSD PCOC\03 Benchmarking Workshops\2016\Community\Graphs\30 June\1_bm1_score_Community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4" y="412504"/>
            <a:ext cx="8639554" cy="5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460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:\CHSD PCOC\03 Benchmarking Workshops\2016\Community\Graphs\30 June\1_BM2_score_Community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5" y="315195"/>
            <a:ext cx="8960957" cy="616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A8CFB7-91F0-4734-9DD8-52AED5CF33C7}" type="slidenum">
              <a:rPr lang="en-AU" smtClean="0"/>
              <a:pPr/>
              <a:t>45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67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AU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X-CAS symptoms</a:t>
            </a:r>
            <a:endParaRPr lang="en-AU" sz="4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7564" y="1844824"/>
            <a:ext cx="3394621" cy="37133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3200" b="1" dirty="0" smtClean="0">
                <a:solidFill>
                  <a:schemeClr val="tx1"/>
                </a:solidFill>
                <a:latin typeface="Calibri" pitchFamily="34" charset="0"/>
                <a:ea typeface="Museo Sans 500"/>
                <a:cs typeface="Calibri" pitchFamily="34" charset="0"/>
              </a:rPr>
              <a:t>PCPSS</a:t>
            </a:r>
            <a:r>
              <a:rPr lang="en-GB" altLang="en-US" sz="1050" dirty="0">
                <a:solidFill>
                  <a:prstClr val="white"/>
                </a:solidFill>
                <a:latin typeface="Calibri" pitchFamily="34" charset="0"/>
                <a:ea typeface="Museo Sans 500"/>
                <a:cs typeface="Calibri" pitchFamily="34" charset="0"/>
              </a:rPr>
              <a:t/>
            </a:r>
            <a:br>
              <a:rPr lang="en-GB" altLang="en-US" sz="1050" dirty="0">
                <a:solidFill>
                  <a:prstClr val="white"/>
                </a:solidFill>
                <a:latin typeface="Calibri" pitchFamily="34" charset="0"/>
                <a:ea typeface="Museo Sans 500"/>
                <a:cs typeface="Calibri" pitchFamily="34" charset="0"/>
              </a:rPr>
            </a:br>
            <a:r>
              <a:rPr lang="en-GB" altLang="en-US" sz="3200" dirty="0">
                <a:solidFill>
                  <a:schemeClr val="tx1"/>
                </a:solidFill>
                <a:latin typeface="Calibri" pitchFamily="34" charset="0"/>
                <a:ea typeface="Museo Sans 500"/>
                <a:cs typeface="Calibri" pitchFamily="34" charset="0"/>
              </a:rPr>
              <a:t>Pain</a:t>
            </a:r>
          </a:p>
          <a:p>
            <a:pPr algn="ctr"/>
            <a:r>
              <a:rPr lang="en-GB" altLang="en-US" sz="3200" dirty="0" smtClean="0">
                <a:solidFill>
                  <a:schemeClr val="tx1"/>
                </a:solidFill>
                <a:latin typeface="Calibri" pitchFamily="34" charset="0"/>
                <a:ea typeface="Museo Sans 500"/>
                <a:cs typeface="Calibri" pitchFamily="34" charset="0"/>
              </a:rPr>
              <a:t>Psychological/</a:t>
            </a:r>
          </a:p>
          <a:p>
            <a:pPr algn="ctr"/>
            <a:r>
              <a:rPr lang="en-GB" altLang="en-US" sz="3200" dirty="0" smtClean="0">
                <a:solidFill>
                  <a:schemeClr val="tx1"/>
                </a:solidFill>
                <a:latin typeface="Calibri" pitchFamily="34" charset="0"/>
                <a:ea typeface="Museo Sans 500"/>
                <a:cs typeface="Calibri" pitchFamily="34" charset="0"/>
              </a:rPr>
              <a:t>Spiritual</a:t>
            </a:r>
          </a:p>
          <a:p>
            <a:pPr algn="ctr"/>
            <a:r>
              <a:rPr lang="en-GB" altLang="en-US" sz="3200" dirty="0" smtClean="0">
                <a:solidFill>
                  <a:schemeClr val="tx1"/>
                </a:solidFill>
                <a:latin typeface="Calibri" pitchFamily="34" charset="0"/>
                <a:ea typeface="Museo Sans 500"/>
                <a:cs typeface="Calibri" pitchFamily="34" charset="0"/>
              </a:rPr>
              <a:t>Family/carer</a:t>
            </a:r>
          </a:p>
          <a:p>
            <a:pPr algn="ctr"/>
            <a:r>
              <a:rPr lang="en-GB" altLang="en-US" sz="3200" dirty="0" smtClean="0">
                <a:solidFill>
                  <a:schemeClr val="tx1"/>
                </a:solidFill>
                <a:latin typeface="Calibri" pitchFamily="34" charset="0"/>
                <a:ea typeface="Museo Sans 500"/>
                <a:cs typeface="Calibri" pitchFamily="34" charset="0"/>
              </a:rPr>
              <a:t>Other symptoms</a:t>
            </a:r>
            <a:r>
              <a:rPr lang="en-GB" altLang="en-US" sz="3200" dirty="0">
                <a:solidFill>
                  <a:schemeClr val="tx1"/>
                </a:solidFill>
                <a:latin typeface="Calibri" pitchFamily="34" charset="0"/>
                <a:ea typeface="Museo Sans 500"/>
                <a:cs typeface="Calibri" pitchFamily="34" charset="0"/>
              </a:rPr>
              <a:t/>
            </a:r>
            <a:br>
              <a:rPr lang="en-GB" altLang="en-US" sz="3200" dirty="0">
                <a:solidFill>
                  <a:schemeClr val="tx1"/>
                </a:solidFill>
                <a:latin typeface="Calibri" pitchFamily="34" charset="0"/>
                <a:ea typeface="Museo Sans 500"/>
                <a:cs typeface="Calibri" pitchFamily="34" charset="0"/>
              </a:rPr>
            </a:br>
            <a:endParaRPr lang="en-AU" sz="3200" dirty="0">
              <a:solidFill>
                <a:schemeClr val="tx1"/>
              </a:solidFill>
              <a:latin typeface="Calibri" pitchFamily="34" charset="0"/>
              <a:ea typeface="Museo Sans 500"/>
              <a:cs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60258" y="1884748"/>
            <a:ext cx="3394621" cy="37133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3200" b="1" dirty="0">
                <a:solidFill>
                  <a:schemeClr val="tx1"/>
                </a:solidFill>
                <a:latin typeface="Calibri" pitchFamily="34" charset="0"/>
                <a:ea typeface="Museo Sans 500"/>
                <a:cs typeface="Calibri" pitchFamily="34" charset="0"/>
              </a:rPr>
              <a:t>SAS</a:t>
            </a:r>
            <a:br>
              <a:rPr lang="en-GB" altLang="en-US" sz="3200" b="1" dirty="0">
                <a:solidFill>
                  <a:schemeClr val="tx1"/>
                </a:solidFill>
                <a:latin typeface="Calibri" pitchFamily="34" charset="0"/>
                <a:ea typeface="Museo Sans 500"/>
                <a:cs typeface="Calibri" pitchFamily="34" charset="0"/>
              </a:rPr>
            </a:br>
            <a:endParaRPr lang="en-GB" altLang="en-US" sz="1000" b="1" dirty="0">
              <a:solidFill>
                <a:schemeClr val="tx1"/>
              </a:solidFill>
              <a:latin typeface="Calibri" pitchFamily="34" charset="0"/>
              <a:ea typeface="Museo Sans 500"/>
              <a:cs typeface="Calibri" pitchFamily="34" charset="0"/>
            </a:endParaRPr>
          </a:p>
          <a:p>
            <a:pPr algn="ctr"/>
            <a:r>
              <a:rPr lang="en-GB" altLang="en-US" sz="3200" dirty="0" smtClean="0">
                <a:solidFill>
                  <a:schemeClr val="tx1"/>
                </a:solidFill>
                <a:latin typeface="Calibri" pitchFamily="34" charset="0"/>
                <a:ea typeface="Museo Sans 500"/>
                <a:cs typeface="Calibri" pitchFamily="34" charset="0"/>
              </a:rPr>
              <a:t>Pain</a:t>
            </a:r>
          </a:p>
          <a:p>
            <a:pPr algn="ctr"/>
            <a:r>
              <a:rPr lang="en-GB" altLang="en-US" sz="3200" dirty="0" smtClean="0">
                <a:solidFill>
                  <a:schemeClr val="tx1"/>
                </a:solidFill>
                <a:latin typeface="Calibri" pitchFamily="34" charset="0"/>
                <a:ea typeface="Museo Sans 500"/>
                <a:cs typeface="Calibri" pitchFamily="34" charset="0"/>
              </a:rPr>
              <a:t>Nausea</a:t>
            </a:r>
            <a:r>
              <a:rPr lang="en-GB" altLang="en-US" sz="3200" dirty="0">
                <a:solidFill>
                  <a:schemeClr val="tx1"/>
                </a:solidFill>
                <a:latin typeface="Calibri" pitchFamily="34" charset="0"/>
                <a:ea typeface="Museo Sans 500"/>
                <a:cs typeface="Calibri" pitchFamily="34" charset="0"/>
              </a:rPr>
              <a:t/>
            </a:r>
            <a:br>
              <a:rPr lang="en-GB" altLang="en-US" sz="3200" dirty="0">
                <a:solidFill>
                  <a:schemeClr val="tx1"/>
                </a:solidFill>
                <a:latin typeface="Calibri" pitchFamily="34" charset="0"/>
                <a:ea typeface="Museo Sans 500"/>
                <a:cs typeface="Calibri" pitchFamily="34" charset="0"/>
              </a:rPr>
            </a:br>
            <a:r>
              <a:rPr lang="en-GB" altLang="en-US" sz="3200" dirty="0">
                <a:solidFill>
                  <a:schemeClr val="tx1"/>
                </a:solidFill>
                <a:latin typeface="Calibri" pitchFamily="34" charset="0"/>
                <a:ea typeface="Museo Sans 500"/>
                <a:cs typeface="Calibri" pitchFamily="34" charset="0"/>
              </a:rPr>
              <a:t>Bowel problems</a:t>
            </a:r>
            <a:br>
              <a:rPr lang="en-GB" altLang="en-US" sz="3200" dirty="0">
                <a:solidFill>
                  <a:schemeClr val="tx1"/>
                </a:solidFill>
                <a:latin typeface="Calibri" pitchFamily="34" charset="0"/>
                <a:ea typeface="Museo Sans 500"/>
                <a:cs typeface="Calibri" pitchFamily="34" charset="0"/>
              </a:rPr>
            </a:br>
            <a:r>
              <a:rPr lang="en-GB" altLang="en-US" sz="3200" dirty="0">
                <a:solidFill>
                  <a:schemeClr val="tx1"/>
                </a:solidFill>
                <a:latin typeface="Calibri" pitchFamily="34" charset="0"/>
                <a:ea typeface="Museo Sans 500"/>
                <a:cs typeface="Calibri" pitchFamily="34" charset="0"/>
              </a:rPr>
              <a:t>Breathing </a:t>
            </a:r>
            <a:r>
              <a:rPr lang="en-GB" altLang="en-US" sz="3200" dirty="0" smtClean="0">
                <a:solidFill>
                  <a:schemeClr val="tx1"/>
                </a:solidFill>
                <a:latin typeface="Calibri" pitchFamily="34" charset="0"/>
                <a:ea typeface="Museo Sans 500"/>
                <a:cs typeface="Calibri" pitchFamily="34" charset="0"/>
              </a:rPr>
              <a:t>problems</a:t>
            </a:r>
            <a:r>
              <a:rPr lang="en-GB" altLang="en-US" sz="3200" dirty="0">
                <a:solidFill>
                  <a:schemeClr val="tx1"/>
                </a:solidFill>
                <a:ea typeface="Museo Sans 500"/>
                <a:cs typeface="Museo Sans 500"/>
              </a:rPr>
              <a:t/>
            </a:r>
            <a:br>
              <a:rPr lang="en-GB" altLang="en-US" sz="3200" dirty="0">
                <a:solidFill>
                  <a:schemeClr val="tx1"/>
                </a:solidFill>
                <a:ea typeface="Museo Sans 500"/>
                <a:cs typeface="Museo Sans 500"/>
              </a:rPr>
            </a:br>
            <a:endParaRPr lang="en-AU" sz="3200" dirty="0">
              <a:solidFill>
                <a:schemeClr val="tx1"/>
              </a:solidFill>
              <a:ea typeface="Museo Sans 500"/>
              <a:cs typeface="Museo Sans 500"/>
            </a:endParaRPr>
          </a:p>
        </p:txBody>
      </p:sp>
    </p:spTree>
    <p:extLst>
      <p:ext uri="{BB962C8B-B14F-4D97-AF65-F5344CB8AC3E}">
        <p14:creationId xmlns:p14="http://schemas.microsoft.com/office/powerpoint/2010/main" val="202862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7086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AU" altLang="en-US" sz="3200" dirty="0" smtClean="0">
                <a:latin typeface="Calibri" pitchFamily="34" charset="0"/>
                <a:cs typeface="Calibri" pitchFamily="34" charset="0"/>
              </a:rPr>
              <a:t>To interpret a </a:t>
            </a:r>
            <a:r>
              <a:rPr lang="en-AU" altLang="en-US" sz="3200" dirty="0" err="1" smtClean="0">
                <a:latin typeface="Calibri" pitchFamily="34" charset="0"/>
                <a:cs typeface="Calibri" pitchFamily="34" charset="0"/>
              </a:rPr>
              <a:t>casemix</a:t>
            </a:r>
            <a:r>
              <a:rPr lang="en-AU" altLang="en-US" sz="3200" dirty="0" smtClean="0">
                <a:latin typeface="Calibri" pitchFamily="34" charset="0"/>
                <a:cs typeface="Calibri" pitchFamily="34" charset="0"/>
              </a:rPr>
              <a:t>-adjusted </a:t>
            </a:r>
            <a:r>
              <a:rPr lang="en-AU" altLang="en-US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AU" altLang="en-US" sz="3200" dirty="0" smtClean="0">
                <a:latin typeface="Calibri" pitchFamily="34" charset="0"/>
                <a:cs typeface="Calibri" pitchFamily="34" charset="0"/>
              </a:rPr>
              <a:t>core</a:t>
            </a:r>
            <a:r>
              <a:rPr lang="en-AU" altLang="en-US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7848872" cy="3581400"/>
          </a:xfrm>
        </p:spPr>
        <p:txBody>
          <a:bodyPr>
            <a:noAutofit/>
          </a:bodyPr>
          <a:lstStyle/>
          <a:p>
            <a:pPr eaLnBrk="1" hangingPunct="1"/>
            <a:r>
              <a:rPr lang="en-AU" altLang="en-US" i="1" dirty="0" smtClean="0">
                <a:latin typeface="Calibri" pitchFamily="34" charset="0"/>
                <a:cs typeface="Calibri" pitchFamily="34" charset="0"/>
              </a:rPr>
              <a:t>X-CAS for your service &gt; 0</a:t>
            </a:r>
            <a:endParaRPr lang="en-AU" altLang="en-US" dirty="0" smtClean="0"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en-AU" altLang="en-US" sz="2800" dirty="0" smtClean="0">
                <a:latin typeface="Calibri" pitchFamily="34" charset="0"/>
                <a:cs typeface="Calibri" pitchFamily="34" charset="0"/>
              </a:rPr>
              <a:t>on average, your patients’ change in pain/symptom score is better than similar patients in the national database </a:t>
            </a:r>
          </a:p>
          <a:p>
            <a:pPr eaLnBrk="1" hangingPunct="1"/>
            <a:r>
              <a:rPr lang="en-AU" altLang="en-US" i="1" dirty="0" smtClean="0">
                <a:latin typeface="Calibri" pitchFamily="34" charset="0"/>
                <a:cs typeface="Calibri" pitchFamily="34" charset="0"/>
              </a:rPr>
              <a:t>X-CAS for your service = 0</a:t>
            </a:r>
          </a:p>
          <a:p>
            <a:pPr lvl="1"/>
            <a:r>
              <a:rPr lang="en-AU" altLang="en-US" sz="2800" dirty="0" smtClean="0">
                <a:latin typeface="Calibri" pitchFamily="34" charset="0"/>
                <a:cs typeface="Calibri" pitchFamily="34" charset="0"/>
              </a:rPr>
              <a:t>your patients </a:t>
            </a:r>
            <a:r>
              <a:rPr lang="en-AU" altLang="en-US" sz="2800" dirty="0">
                <a:latin typeface="Calibri" pitchFamily="34" charset="0"/>
                <a:cs typeface="Calibri" pitchFamily="34" charset="0"/>
              </a:rPr>
              <a:t>pain/symptom </a:t>
            </a:r>
            <a:r>
              <a:rPr lang="en-AU" altLang="en-US" sz="2800" dirty="0" smtClean="0">
                <a:latin typeface="Calibri" pitchFamily="34" charset="0"/>
                <a:cs typeface="Calibri" pitchFamily="34" charset="0"/>
              </a:rPr>
              <a:t>score changed about the same as similar patients in the database</a:t>
            </a:r>
          </a:p>
          <a:p>
            <a:pPr eaLnBrk="1" hangingPunct="1"/>
            <a:r>
              <a:rPr lang="en-AU" altLang="en-US" i="1" dirty="0" smtClean="0">
                <a:latin typeface="Calibri" pitchFamily="34" charset="0"/>
                <a:cs typeface="Calibri" pitchFamily="34" charset="0"/>
              </a:rPr>
              <a:t>X-CAS for your service &lt; 0</a:t>
            </a:r>
          </a:p>
          <a:p>
            <a:pPr lvl="1"/>
            <a:r>
              <a:rPr lang="en-AU" altLang="en-US" sz="2800" dirty="0" smtClean="0">
                <a:latin typeface="Calibri" pitchFamily="34" charset="0"/>
                <a:cs typeface="Calibri" pitchFamily="34" charset="0"/>
              </a:rPr>
              <a:t>your patients’ change in </a:t>
            </a:r>
            <a:r>
              <a:rPr lang="en-AU" altLang="en-US" sz="2800" dirty="0">
                <a:latin typeface="Calibri" pitchFamily="34" charset="0"/>
                <a:cs typeface="Calibri" pitchFamily="34" charset="0"/>
              </a:rPr>
              <a:t>pain/symptom </a:t>
            </a:r>
            <a:r>
              <a:rPr lang="en-AU" altLang="en-US" sz="2800" dirty="0" smtClean="0">
                <a:latin typeface="Calibri" pitchFamily="34" charset="0"/>
                <a:cs typeface="Calibri" pitchFamily="34" charset="0"/>
              </a:rPr>
              <a:t>score is worse than similar patients in the database</a:t>
            </a:r>
          </a:p>
        </p:txBody>
      </p:sp>
    </p:spTree>
    <p:extLst>
      <p:ext uri="{BB962C8B-B14F-4D97-AF65-F5344CB8AC3E}">
        <p14:creationId xmlns:p14="http://schemas.microsoft.com/office/powerpoint/2010/main" val="20991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chemeClr val="bg1"/>
                </a:solidFill>
              </a:rPr>
              <a:t>X-CAS: psychological / spiritual</a:t>
            </a:r>
            <a:endParaRPr lang="en-AU" sz="40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974904" y="6398698"/>
            <a:ext cx="2133600" cy="365125"/>
          </a:xfrm>
          <a:prstGeom prst="rect">
            <a:avLst/>
          </a:prstGeom>
        </p:spPr>
        <p:txBody>
          <a:bodyPr/>
          <a:lstStyle/>
          <a:p>
            <a:fld id="{C5A8CFB7-91F0-4734-9DD8-52AED5CF33C7}" type="slidenum">
              <a:rPr lang="en-AU" smtClean="0"/>
              <a:pPr/>
              <a:t>48</a:t>
            </a:fld>
            <a:endParaRPr lang="en-AU" dirty="0"/>
          </a:p>
        </p:txBody>
      </p:sp>
      <p:pic>
        <p:nvPicPr>
          <p:cNvPr id="3" name="Picture 2" descr="S:\CHSD PCOC\03 Benchmarking Workshops\2015\Consult workshop\wave graphs\1_bm44_score_inpatient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7" y="592524"/>
            <a:ext cx="8771073" cy="538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4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0083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chemeClr val="bg1"/>
                </a:solidFill>
              </a:rPr>
              <a:t>X-CAS: SAS pain</a:t>
            </a:r>
            <a:endParaRPr lang="en-AU" sz="40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974904" y="6398698"/>
            <a:ext cx="2133600" cy="365125"/>
          </a:xfrm>
          <a:prstGeom prst="rect">
            <a:avLst/>
          </a:prstGeom>
        </p:spPr>
        <p:txBody>
          <a:bodyPr/>
          <a:lstStyle/>
          <a:p>
            <a:fld id="{C5A8CFB7-91F0-4734-9DD8-52AED5CF33C7}" type="slidenum">
              <a:rPr lang="en-AU" smtClean="0"/>
              <a:pPr/>
              <a:t>49</a:t>
            </a:fld>
            <a:endParaRPr lang="en-AU" dirty="0"/>
          </a:p>
        </p:txBody>
      </p:sp>
      <p:pic>
        <p:nvPicPr>
          <p:cNvPr id="7170" name="Picture 2" descr="S:\CHSD PCOC\03 Benchmarking Workshops\2015\Consult workshop\wave graphs\1_bm45_score_inpatient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0" y="476672"/>
            <a:ext cx="8787809" cy="583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A partnership between 4 universities for national palliative care benefit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8"/>
            <a:ext cx="7620000" cy="4114800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University of Wollongong – Professor Kathy Eagar</a:t>
            </a:r>
          </a:p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Queensland University of Technology – Professor Patsy Yates</a:t>
            </a:r>
          </a:p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Flinders  University – Professor David Currow</a:t>
            </a:r>
          </a:p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University of Western Australia – Associate Professor Claire Johnson</a:t>
            </a:r>
          </a:p>
          <a:p>
            <a:r>
              <a:rPr lang="en-AU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University of Wollongong leads PCOC</a:t>
            </a:r>
            <a:endParaRPr lang="en-AU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56692"/>
            <a:ext cx="7620000" cy="774700"/>
          </a:xfrm>
        </p:spPr>
        <p:txBody>
          <a:bodyPr/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Clinical registries and benchmarking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There is good evidence that clinical registries such as PCOC can improve quality and outcomes </a:t>
            </a:r>
          </a:p>
          <a:p>
            <a:pPr lvl="1"/>
            <a:r>
              <a:rPr lang="en-AU" dirty="0" smtClean="0">
                <a:latin typeface="Calibri" pitchFamily="34" charset="0"/>
                <a:cs typeface="Calibri" pitchFamily="34" charset="0"/>
              </a:rPr>
              <a:t>But only if you close the feedback loop</a:t>
            </a:r>
          </a:p>
          <a:p>
            <a:pPr lvl="1"/>
            <a:r>
              <a:rPr lang="en-AU" dirty="0" smtClean="0">
                <a:latin typeface="Calibri" pitchFamily="34" charset="0"/>
                <a:cs typeface="Calibri" pitchFamily="34" charset="0"/>
              </a:rPr>
              <a:t>Measuring outcomes is not, on its own, enough</a:t>
            </a:r>
          </a:p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There are now many outcome centres (15-20) in Australia, including 3 run by AHSRI</a:t>
            </a:r>
          </a:p>
          <a:p>
            <a:pPr lvl="1"/>
            <a:r>
              <a:rPr lang="en-AU" dirty="0" smtClean="0">
                <a:latin typeface="Calibri" pitchFamily="34" charset="0"/>
                <a:cs typeface="Calibri" pitchFamily="34" charset="0"/>
              </a:rPr>
              <a:t>PCOC</a:t>
            </a:r>
          </a:p>
          <a:p>
            <a:pPr lvl="1"/>
            <a:r>
              <a:rPr lang="en-AU" dirty="0" smtClean="0">
                <a:latin typeface="Calibri" pitchFamily="34" charset="0"/>
                <a:cs typeface="Calibri" pitchFamily="34" charset="0"/>
              </a:rPr>
              <a:t>Australasian Rehabilitation Outcome Centre (AROC)</a:t>
            </a:r>
          </a:p>
          <a:p>
            <a:pPr lvl="1"/>
            <a:r>
              <a:rPr lang="en-AU" dirty="0" smtClean="0">
                <a:latin typeface="Calibri" pitchFamily="34" charset="0"/>
                <a:cs typeface="Calibri" pitchFamily="34" charset="0"/>
              </a:rPr>
              <a:t>Electronic Persistent Pain Outcome Centre (ePPOC)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470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Clinical registries and benchmarking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20788"/>
            <a:ext cx="7920880" cy="4114800"/>
          </a:xfrm>
        </p:spPr>
        <p:txBody>
          <a:bodyPr>
            <a:noAutofit/>
          </a:bodyPr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PCOC is a voluntary initiative now and there is a lot of government / funder interest in mandating participation</a:t>
            </a:r>
          </a:p>
          <a:p>
            <a:pPr lvl="1"/>
            <a:r>
              <a:rPr lang="en-AU" sz="2800" dirty="0" smtClean="0">
                <a:latin typeface="Calibri" pitchFamily="34" charset="0"/>
                <a:cs typeface="Calibri" pitchFamily="34" charset="0"/>
              </a:rPr>
              <a:t>PCOC has concerns about implications of this</a:t>
            </a:r>
          </a:p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The broader question for governments and funders is whether and how to fund outcome centres</a:t>
            </a:r>
          </a:p>
          <a:p>
            <a:pPr lvl="1"/>
            <a:r>
              <a:rPr lang="en-AU" sz="2800" dirty="0" smtClean="0">
                <a:latin typeface="Calibri" pitchFamily="34" charset="0"/>
                <a:cs typeface="Calibri" pitchFamily="34" charset="0"/>
              </a:rPr>
              <a:t>PCOC is 100% government funded</a:t>
            </a:r>
          </a:p>
          <a:p>
            <a:pPr lvl="1"/>
            <a:r>
              <a:rPr lang="en-AU" sz="2800" dirty="0" smtClean="0">
                <a:latin typeface="Calibri" pitchFamily="34" charset="0"/>
                <a:cs typeface="Calibri" pitchFamily="34" charset="0"/>
              </a:rPr>
              <a:t>AROC is self-funded on a membership model with 100% voluntary participation across Australia and New Zealand (both public and private sectors)</a:t>
            </a:r>
          </a:p>
        </p:txBody>
      </p:sp>
    </p:spTree>
    <p:extLst>
      <p:ext uri="{BB962C8B-B14F-4D97-AF65-F5344CB8AC3E}">
        <p14:creationId xmlns:p14="http://schemas.microsoft.com/office/powerpoint/2010/main" val="39493261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572" y="2528900"/>
            <a:ext cx="7620000" cy="774700"/>
          </a:xfrm>
        </p:spPr>
        <p:txBody>
          <a:bodyPr/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Questions and discussion ...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363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7272338" cy="647700"/>
          </a:xfrm>
        </p:spPr>
        <p:txBody>
          <a:bodyPr/>
          <a:lstStyle/>
          <a:p>
            <a:r>
              <a:rPr lang="en-GB" sz="4000" dirty="0">
                <a:latin typeface="Calibri" pitchFamily="34" charset="0"/>
                <a:cs typeface="Calibri" pitchFamily="34" charset="0"/>
              </a:rPr>
              <a:t>Acknowledgements</a:t>
            </a:r>
            <a:endParaRPr lang="en-GB" altLang="en-US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59532" y="1556792"/>
            <a:ext cx="5112568" cy="3096344"/>
          </a:xfrm>
        </p:spPr>
        <p:txBody>
          <a:bodyPr/>
          <a:lstStyle/>
          <a:p>
            <a:r>
              <a:rPr lang="en-GB" sz="3600" dirty="0" smtClean="0">
                <a:latin typeface="Calibri" pitchFamily="34" charset="0"/>
                <a:cs typeface="Calibri" pitchFamily="34" charset="0"/>
              </a:rPr>
              <a:t>Thanks to Professor Kathy Eagar, for her generosity with sharing ideas and materials from PCOC</a:t>
            </a:r>
          </a:p>
          <a:p>
            <a:endParaRPr lang="en-GB" sz="36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3600" dirty="0" smtClean="0">
                <a:latin typeface="Calibri" pitchFamily="34" charset="0"/>
                <a:cs typeface="Calibri" pitchFamily="34" charset="0"/>
              </a:rPr>
              <a:t>http://www.pcoc.org.au/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827584" y="6093296"/>
            <a:ext cx="83164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ADE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2" t="16026" r="30120" b="5768"/>
          <a:stretch/>
        </p:blipFill>
        <p:spPr bwMode="auto">
          <a:xfrm>
            <a:off x="5611948" y="836712"/>
            <a:ext cx="3532052" cy="411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15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28" y="692696"/>
            <a:ext cx="7620000" cy="774700"/>
          </a:xfrm>
        </p:spPr>
        <p:txBody>
          <a:bodyPr/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Development of PCOC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320444"/>
            <a:ext cx="8229600" cy="540922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GB" altLang="en-US" sz="3000" dirty="0" smtClean="0">
                <a:latin typeface="Calibri" pitchFamily="34" charset="0"/>
                <a:cs typeface="Calibri" pitchFamily="34" charset="0"/>
              </a:rPr>
              <a:t>Voluntary collection of pt level outcome measures</a:t>
            </a:r>
          </a:p>
          <a:p>
            <a:pPr>
              <a:spcBef>
                <a:spcPts val="1200"/>
              </a:spcBef>
            </a:pPr>
            <a:r>
              <a:rPr lang="en-GB" altLang="en-US" sz="3000" dirty="0" smtClean="0">
                <a:latin typeface="Calibri" pitchFamily="34" charset="0"/>
                <a:cs typeface="Calibri" pitchFamily="34" charset="0"/>
              </a:rPr>
              <a:t>Funding from Australia’s national Palliative Care Programme</a:t>
            </a:r>
          </a:p>
          <a:p>
            <a:pPr>
              <a:spcBef>
                <a:spcPts val="1200"/>
              </a:spcBef>
            </a:pPr>
            <a:r>
              <a:rPr lang="en-GB" altLang="en-US" sz="3000" dirty="0" smtClean="0">
                <a:latin typeface="Calibri" pitchFamily="34" charset="0"/>
                <a:cs typeface="Calibri" pitchFamily="34" charset="0"/>
              </a:rPr>
              <a:t>Development work started in 1998</a:t>
            </a:r>
          </a:p>
          <a:p>
            <a:pPr>
              <a:spcBef>
                <a:spcPts val="1200"/>
              </a:spcBef>
            </a:pPr>
            <a:r>
              <a:rPr lang="en-GB" altLang="en-US" sz="3000" dirty="0" smtClean="0">
                <a:latin typeface="Calibri" pitchFamily="34" charset="0"/>
                <a:cs typeface="Calibri" pitchFamily="34" charset="0"/>
              </a:rPr>
              <a:t>5 clinical assessment tools adopted in 2005 - reviewed 2013 – no major changes</a:t>
            </a:r>
          </a:p>
          <a:p>
            <a:pPr>
              <a:spcBef>
                <a:spcPts val="1200"/>
              </a:spcBef>
            </a:pPr>
            <a:r>
              <a:rPr lang="en-GB" altLang="en-US" sz="3000" dirty="0" smtClean="0">
                <a:latin typeface="Calibri" pitchFamily="34" charset="0"/>
                <a:cs typeface="Calibri" pitchFamily="34" charset="0"/>
              </a:rPr>
              <a:t>Key quality indicators</a:t>
            </a:r>
            <a:r>
              <a:rPr lang="en-GB" altLang="en-US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altLang="en-US" sz="3000" dirty="0" smtClean="0">
                <a:latin typeface="Calibri" pitchFamily="34" charset="0"/>
                <a:cs typeface="Calibri" pitchFamily="34" charset="0"/>
              </a:rPr>
              <a:t>and outcome benchmarks developed progressively </a:t>
            </a:r>
            <a:r>
              <a:rPr lang="en-GB" altLang="en-US" sz="3000" dirty="0">
                <a:latin typeface="Calibri" pitchFamily="34" charset="0"/>
                <a:cs typeface="Calibri" pitchFamily="34" charset="0"/>
              </a:rPr>
              <a:t>from </a:t>
            </a:r>
            <a:r>
              <a:rPr lang="en-GB" altLang="en-US" sz="3000" dirty="0" smtClean="0">
                <a:latin typeface="Calibri" pitchFamily="34" charset="0"/>
                <a:cs typeface="Calibri" pitchFamily="34" charset="0"/>
              </a:rPr>
              <a:t>2009 onwards, </a:t>
            </a:r>
            <a:r>
              <a:rPr lang="en-GB" altLang="en-US" sz="3000" dirty="0">
                <a:latin typeface="Calibri" pitchFamily="34" charset="0"/>
                <a:cs typeface="Calibri" pitchFamily="34" charset="0"/>
              </a:rPr>
              <a:t>through consultation with sector</a:t>
            </a:r>
          </a:p>
          <a:p>
            <a:pPr>
              <a:spcBef>
                <a:spcPts val="1800"/>
              </a:spcBef>
            </a:pPr>
            <a:r>
              <a:rPr lang="en-GB" altLang="en-US" sz="3000" dirty="0" smtClean="0">
                <a:latin typeface="Calibri" pitchFamily="34" charset="0"/>
                <a:cs typeface="Calibri" pitchFamily="34" charset="0"/>
              </a:rPr>
              <a:t>Benchmarks are reviewed and modified based on the trends in outcome data</a:t>
            </a:r>
          </a:p>
          <a:p>
            <a:pPr>
              <a:spcBef>
                <a:spcPts val="1800"/>
              </a:spcBef>
            </a:pPr>
            <a:r>
              <a:rPr lang="en-GB" altLang="en-US" sz="3000" dirty="0">
                <a:latin typeface="Calibri" pitchFamily="34" charset="0"/>
                <a:cs typeface="Calibri" pitchFamily="34" charset="0"/>
              </a:rPr>
              <a:t>More than </a:t>
            </a:r>
            <a:r>
              <a:rPr lang="en-GB" altLang="en-US" sz="3000" dirty="0" smtClean="0">
                <a:latin typeface="Calibri" pitchFamily="34" charset="0"/>
                <a:cs typeface="Calibri" pitchFamily="34" charset="0"/>
              </a:rPr>
              <a:t>110 </a:t>
            </a:r>
            <a:r>
              <a:rPr lang="en-GB" altLang="en-US" sz="3000" dirty="0">
                <a:latin typeface="Calibri" pitchFamily="34" charset="0"/>
                <a:cs typeface="Calibri" pitchFamily="34" charset="0"/>
              </a:rPr>
              <a:t>services </a:t>
            </a:r>
            <a:r>
              <a:rPr lang="en-GB" altLang="en-US" sz="3000" dirty="0" smtClean="0">
                <a:latin typeface="Calibri" pitchFamily="34" charset="0"/>
                <a:cs typeface="Calibri" pitchFamily="34" charset="0"/>
              </a:rPr>
              <a:t>(88%) reporting </a:t>
            </a:r>
            <a:r>
              <a:rPr lang="en-GB" altLang="en-US" sz="3000" dirty="0">
                <a:latin typeface="Calibri" pitchFamily="34" charset="0"/>
                <a:cs typeface="Calibri" pitchFamily="34" charset="0"/>
              </a:rPr>
              <a:t>nationally</a:t>
            </a:r>
          </a:p>
          <a:p>
            <a:endParaRPr lang="en-GB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16416" y="6453336"/>
            <a:ext cx="405408" cy="334962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699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56" y="1061264"/>
            <a:ext cx="8397634" cy="541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3920" y="400382"/>
            <a:ext cx="42565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dirty="0">
                <a:latin typeface="Calibri" pitchFamily="34" charset="0"/>
                <a:cs typeface="Calibri" pitchFamily="34" charset="0"/>
              </a:rPr>
              <a:t>All services in PCOC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974904" y="6398698"/>
            <a:ext cx="2133600" cy="365125"/>
          </a:xfrm>
          <a:prstGeom prst="rect">
            <a:avLst/>
          </a:prstGeom>
        </p:spPr>
        <p:txBody>
          <a:bodyPr/>
          <a:lstStyle/>
          <a:p>
            <a:fld id="{C5A8CFB7-91F0-4734-9DD8-52AED5CF33C7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441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285525"/>
              </p:ext>
            </p:extLst>
          </p:nvPr>
        </p:nvGraphicFramePr>
        <p:xfrm>
          <a:off x="0" y="1088740"/>
          <a:ext cx="885698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2" y="512676"/>
            <a:ext cx="8532948" cy="774700"/>
          </a:xfrm>
        </p:spPr>
        <p:txBody>
          <a:bodyPr>
            <a:noAutofit/>
          </a:bodyPr>
          <a:lstStyle/>
          <a:p>
            <a:r>
              <a:rPr lang="en-AU" sz="2800" dirty="0" smtClean="0">
                <a:latin typeface="Calibri" pitchFamily="34" charset="0"/>
                <a:cs typeface="Calibri" pitchFamily="34" charset="0"/>
              </a:rPr>
              <a:t>Point-of-care data collection</a:t>
            </a:r>
            <a:r>
              <a:rPr lang="en-AU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AU" sz="2800" dirty="0" smtClean="0">
                <a:latin typeface="Calibri" pitchFamily="34" charset="0"/>
                <a:cs typeface="Calibri" pitchFamily="34" charset="0"/>
              </a:rPr>
              <a:t>routine reporting, feedback </a:t>
            </a:r>
            <a:r>
              <a:rPr lang="en-AU" sz="2800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AU" sz="2800" dirty="0" smtClean="0">
                <a:latin typeface="Calibri" pitchFamily="34" charset="0"/>
                <a:cs typeface="Calibri" pitchFamily="34" charset="0"/>
              </a:rPr>
              <a:t>benchmarking:</a:t>
            </a:r>
            <a:endParaRPr lang="en-AU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527884" y="3142140"/>
            <a:ext cx="1944216" cy="15121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3204268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alibri" pitchFamily="34" charset="0"/>
                <a:cs typeface="Calibri" pitchFamily="34" charset="0"/>
              </a:rPr>
              <a:t>Every </a:t>
            </a:r>
          </a:p>
          <a:p>
            <a:pPr algn="ctr"/>
            <a:r>
              <a:rPr lang="en-AU" dirty="0" smtClean="0">
                <a:latin typeface="Calibri" pitchFamily="34" charset="0"/>
                <a:cs typeface="Calibri" pitchFamily="34" charset="0"/>
              </a:rPr>
              <a:t>six </a:t>
            </a:r>
          </a:p>
          <a:p>
            <a:pPr algn="ctr"/>
            <a:r>
              <a:rPr lang="en-AU" dirty="0" smtClean="0">
                <a:latin typeface="Calibri" pitchFamily="34" charset="0"/>
                <a:cs typeface="Calibri" pitchFamily="34" charset="0"/>
              </a:rPr>
              <a:t>months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/>
          <a:stretch/>
        </p:blipFill>
        <p:spPr bwMode="auto">
          <a:xfrm>
            <a:off x="251520" y="5769260"/>
            <a:ext cx="1224136" cy="482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982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New approach to ‘unit of counting’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76772"/>
            <a:ext cx="7620000" cy="4114800"/>
          </a:xfrm>
        </p:spPr>
        <p:txBody>
          <a:bodyPr>
            <a:noAutofit/>
          </a:bodyPr>
          <a:lstStyle/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Patients have one or more episodes (‘spells’ in NHS) of palliative care (defined by setting)</a:t>
            </a:r>
          </a:p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Episodes of care consist of one or more Palliative Care Phases (stage of illness): </a:t>
            </a:r>
          </a:p>
          <a:p>
            <a:pPr lvl="1"/>
            <a:r>
              <a:rPr lang="en-AU" dirty="0" smtClean="0">
                <a:latin typeface="Calibri" pitchFamily="34" charset="0"/>
                <a:cs typeface="Calibri" pitchFamily="34" charset="0"/>
              </a:rPr>
              <a:t>Stable</a:t>
            </a:r>
          </a:p>
          <a:p>
            <a:pPr lvl="1"/>
            <a:r>
              <a:rPr lang="en-AU" dirty="0" smtClean="0">
                <a:latin typeface="Calibri" pitchFamily="34" charset="0"/>
                <a:cs typeface="Calibri" pitchFamily="34" charset="0"/>
              </a:rPr>
              <a:t>Unstable</a:t>
            </a:r>
          </a:p>
          <a:p>
            <a:pPr lvl="1"/>
            <a:r>
              <a:rPr lang="en-AU" dirty="0" smtClean="0">
                <a:latin typeface="Calibri" pitchFamily="34" charset="0"/>
                <a:cs typeface="Calibri" pitchFamily="34" charset="0"/>
              </a:rPr>
              <a:t>Deteriorating </a:t>
            </a:r>
          </a:p>
          <a:p>
            <a:pPr lvl="1"/>
            <a:r>
              <a:rPr lang="en-AU" dirty="0" smtClean="0">
                <a:latin typeface="Calibri" pitchFamily="34" charset="0"/>
                <a:cs typeface="Calibri" pitchFamily="34" charset="0"/>
              </a:rPr>
              <a:t>Terminal / Dying</a:t>
            </a:r>
          </a:p>
          <a:p>
            <a:pPr lvl="1"/>
            <a:r>
              <a:rPr lang="en-AU" dirty="0" smtClean="0">
                <a:latin typeface="Calibri" pitchFamily="34" charset="0"/>
                <a:cs typeface="Calibri" pitchFamily="34" charset="0"/>
              </a:rPr>
              <a:t>Bereaved</a:t>
            </a:r>
          </a:p>
          <a:p>
            <a:r>
              <a:rPr lang="en-AU" dirty="0" smtClean="0">
                <a:latin typeface="Calibri" pitchFamily="34" charset="0"/>
                <a:cs typeface="Calibri" pitchFamily="34" charset="0"/>
              </a:rPr>
              <a:t>The ‘outcome’ is the change in the measure from the beginning to the end of each phase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ng's (advanced)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ng's (advanced) 2">
      <a:majorFont>
        <a:latin typeface="Kings Caslon Display"/>
        <a:ea typeface=""/>
        <a:cs typeface=""/>
      </a:majorFont>
      <a:minorFont>
        <a:latin typeface="KingsBureauGrot FiveO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KingsBureauGrot FiveOne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KingsBureauGrot FiveOne" pitchFamily="2" charset="0"/>
          </a:defRPr>
        </a:defPPr>
      </a:lstStyle>
    </a:lnDef>
  </a:objectDefaults>
  <a:extraClrSchemeLst>
    <a:extraClrScheme>
      <a:clrScheme name="King's (advanced)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ng's (advanced)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ng's (advanced)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ng's (advanced)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ng's (advanced)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ng's (advanced)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ng's (advanced)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</TotalTime>
  <Words>1864</Words>
  <Application>Microsoft Office PowerPoint</Application>
  <PresentationFormat>On-screen Show (4:3)</PresentationFormat>
  <Paragraphs>381</Paragraphs>
  <Slides>53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King's (advanced) 2</vt:lpstr>
      <vt:lpstr>Interpretation and use of outcomes data in Australia</vt:lpstr>
      <vt:lpstr>Overview</vt:lpstr>
      <vt:lpstr>What is PCOC?</vt:lpstr>
      <vt:lpstr>A framework for demonstrating and improving quality of care</vt:lpstr>
      <vt:lpstr>A partnership between 4 universities for national palliative care benefit</vt:lpstr>
      <vt:lpstr>Development of PCOC</vt:lpstr>
      <vt:lpstr>PowerPoint Presentation</vt:lpstr>
      <vt:lpstr>Point-of-care data collection, routine reporting, feedback and benchmarking:</vt:lpstr>
      <vt:lpstr>New approach to ‘unit of counting’</vt:lpstr>
      <vt:lpstr>Overview</vt:lpstr>
      <vt:lpstr>Five clinical assessment tools in PCOC:</vt:lpstr>
      <vt:lpstr>4 + 1 clinical assessment tools in OACC:</vt:lpstr>
      <vt:lpstr>Reporting to each service</vt:lpstr>
      <vt:lpstr>Overview</vt:lpstr>
      <vt:lpstr>How PCOC supports services - 1</vt:lpstr>
      <vt:lpstr>How PCOC supports services - 2</vt:lpstr>
      <vt:lpstr>How PCOC supports services - 3</vt:lpstr>
      <vt:lpstr>How PCOC supports services - 4</vt:lpstr>
      <vt:lpstr>How PCOC supports services - 5</vt:lpstr>
      <vt:lpstr>Overview</vt:lpstr>
      <vt:lpstr>PowerPoint Presentation</vt:lpstr>
      <vt:lpstr>PowerPoint Presentation</vt:lpstr>
      <vt:lpstr>PowerPoint Presentation</vt:lpstr>
      <vt:lpstr>First phase of episode by setting</vt:lpstr>
      <vt:lpstr>AKPS at beginning of episode</vt:lpstr>
      <vt:lpstr>Moderate severe symptoms/problems</vt:lpstr>
      <vt:lpstr>Overview</vt:lpstr>
      <vt:lpstr>What about bench-marking?</vt:lpstr>
      <vt:lpstr>Criteria for selecting benchmarks</vt:lpstr>
      <vt:lpstr>Case-mix adjustment before bench-marking</vt:lpstr>
      <vt:lpstr>Australian PCOC national quality indicators – timing and phase</vt:lpstr>
      <vt:lpstr>PCOC quality indicators – symptoms and concerns</vt:lpstr>
      <vt:lpstr>Benchmark 1 – timeliness of care</vt:lpstr>
      <vt:lpstr>Benchmark 2 – time spent unstable</vt:lpstr>
      <vt:lpstr>Pain: % patients start absent/mild remaining absent/mild (PCPSS)</vt:lpstr>
      <vt:lpstr>Pain % patients start moderate/severe end absent/mild (PCPSS)</vt:lpstr>
      <vt:lpstr>Pain: % patients starting absent/mild remaining absent/mild (SAS)</vt:lpstr>
      <vt:lpstr>Pain: % patients starting moderate/severe and  ending absent/mild (SAS)</vt:lpstr>
      <vt:lpstr>Research question</vt:lpstr>
      <vt:lpstr>Method</vt:lpstr>
      <vt:lpstr>Results: 2011 - 2014</vt:lpstr>
      <vt:lpstr>Overview</vt:lpstr>
      <vt:lpstr>PCOC national workshops:</vt:lpstr>
      <vt:lpstr>PowerPoint Presentation</vt:lpstr>
      <vt:lpstr>PowerPoint Presentation</vt:lpstr>
      <vt:lpstr> X-CAS symptoms</vt:lpstr>
      <vt:lpstr>To interpret a casemix-adjusted score </vt:lpstr>
      <vt:lpstr>PowerPoint Presentation</vt:lpstr>
      <vt:lpstr>PowerPoint Presentation</vt:lpstr>
      <vt:lpstr>Clinical registries and benchmarking</vt:lpstr>
      <vt:lpstr>Clinical registries and benchmarking</vt:lpstr>
      <vt:lpstr>Questions and discussion ...</vt:lpstr>
      <vt:lpstr>Acknowledgements</vt:lpstr>
    </vt:vector>
  </TitlesOfParts>
  <Company>KCL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King’s College London</dc:title>
  <dc:creator>reviewer 1</dc:creator>
  <dc:description>developed by Operandi Limited</dc:description>
  <cp:lastModifiedBy>Sally Samavat</cp:lastModifiedBy>
  <cp:revision>496</cp:revision>
  <cp:lastPrinted>2016-09-01T05:49:12Z</cp:lastPrinted>
  <dcterms:created xsi:type="dcterms:W3CDTF">2007-11-26T14:49:58Z</dcterms:created>
  <dcterms:modified xsi:type="dcterms:W3CDTF">2016-11-02T10:01:00Z</dcterms:modified>
</cp:coreProperties>
</file>