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7" r:id="rId2"/>
    <p:sldId id="297" r:id="rId3"/>
    <p:sldId id="300" r:id="rId4"/>
    <p:sldId id="274" r:id="rId5"/>
    <p:sldId id="266" r:id="rId6"/>
    <p:sldId id="309" r:id="rId7"/>
    <p:sldId id="282" r:id="rId8"/>
    <p:sldId id="307" r:id="rId9"/>
    <p:sldId id="306" r:id="rId10"/>
    <p:sldId id="286" r:id="rId11"/>
    <p:sldId id="262" r:id="rId12"/>
    <p:sldId id="304" r:id="rId13"/>
    <p:sldId id="310" r:id="rId14"/>
    <p:sldId id="279" r:id="rId15"/>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55935" autoAdjust="0"/>
  </p:normalViewPr>
  <p:slideViewPr>
    <p:cSldViewPr>
      <p:cViewPr>
        <p:scale>
          <a:sx n="68" d="100"/>
          <a:sy n="68" d="100"/>
        </p:scale>
        <p:origin x="-3186" y="-72"/>
      </p:cViewPr>
      <p:guideLst>
        <p:guide orient="horz" pos="2160"/>
        <p:guide pos="2880"/>
      </p:guideLst>
    </p:cSldViewPr>
  </p:slideViewPr>
  <p:outlineViewPr>
    <p:cViewPr>
      <p:scale>
        <a:sx n="33" d="100"/>
        <a:sy n="33" d="100"/>
      </p:scale>
      <p:origin x="30" y="5254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2838" y="-84"/>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fld id="{7832A407-44EA-4526-A651-2CDDCED93F8D}" type="datetimeFigureOut">
              <a:rPr lang="en-GB" smtClean="0"/>
              <a:t>02/11/2016</a:t>
            </a:fld>
            <a:endParaRPr lang="en-GB"/>
          </a:p>
        </p:txBody>
      </p:sp>
      <p:sp>
        <p:nvSpPr>
          <p:cNvPr id="4" name="Footer Placeholder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fld id="{59CB25A0-73BC-452B-946D-C44C451A29B4}" type="slidenum">
              <a:rPr lang="en-GB" smtClean="0"/>
              <a:t>‹#›</a:t>
            </a:fld>
            <a:endParaRPr lang="en-GB"/>
          </a:p>
        </p:txBody>
      </p:sp>
    </p:spTree>
    <p:extLst>
      <p:ext uri="{BB962C8B-B14F-4D97-AF65-F5344CB8AC3E}">
        <p14:creationId xmlns:p14="http://schemas.microsoft.com/office/powerpoint/2010/main" val="237859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A96517E4-DDEE-4770-A24C-17122FA01E91}" type="datetimeFigureOut">
              <a:rPr lang="en-GB" smtClean="0"/>
              <a:t>02/11/2016</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DA2254EE-6148-4E6F-8EC0-FB5B8BD3DE8F}" type="slidenum">
              <a:rPr lang="en-GB" smtClean="0"/>
              <a:t>‹#›</a:t>
            </a:fld>
            <a:endParaRPr lang="en-GB"/>
          </a:p>
        </p:txBody>
      </p:sp>
    </p:spTree>
    <p:extLst>
      <p:ext uri="{BB962C8B-B14F-4D97-AF65-F5344CB8AC3E}">
        <p14:creationId xmlns:p14="http://schemas.microsoft.com/office/powerpoint/2010/main" val="296503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my name</a:t>
            </a:r>
            <a:r>
              <a:rPr lang="en-GB" baseline="0" dirty="0"/>
              <a:t> is Barry James </a:t>
            </a:r>
          </a:p>
          <a:p>
            <a:r>
              <a:rPr lang="en-GB" baseline="0" dirty="0"/>
              <a:t>I am the Palliative Care Funding Programme Manager for NHS England</a:t>
            </a:r>
          </a:p>
          <a:p>
            <a:r>
              <a:rPr lang="en-GB" baseline="0" dirty="0"/>
              <a:t>I am going to try to very quickly give you some of my thoughts on  a very big topic</a:t>
            </a:r>
          </a:p>
          <a:p>
            <a:r>
              <a:rPr lang="en-GB" baseline="0" dirty="0"/>
              <a:t>the current climate, future opportunities and challenges for the health sector and palliative care in particular</a:t>
            </a:r>
            <a:endParaRPr lang="en-GB" dirty="0"/>
          </a:p>
        </p:txBody>
      </p:sp>
      <p:sp>
        <p:nvSpPr>
          <p:cNvPr id="4" name="Slide Number Placeholder 3"/>
          <p:cNvSpPr>
            <a:spLocks noGrp="1"/>
          </p:cNvSpPr>
          <p:nvPr>
            <p:ph type="sldNum" sz="quarter" idx="10"/>
          </p:nvPr>
        </p:nvSpPr>
        <p:spPr/>
        <p:txBody>
          <a:bodyPr/>
          <a:lstStyle/>
          <a:p>
            <a:fld id="{D78FC0E7-86D1-4FB9-BB6B-195FD84834C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97162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that we had</a:t>
            </a:r>
            <a:r>
              <a:rPr lang="en-GB" baseline="0" dirty="0"/>
              <a:t> from pilot and test sites was quite interesting and illustrates some of the benefits.</a:t>
            </a:r>
          </a:p>
          <a:p>
            <a:endParaRPr lang="en-GB" baseline="0" dirty="0"/>
          </a:p>
          <a:p>
            <a:r>
              <a:rPr lang="en-GB" baseline="0" dirty="0"/>
              <a:t>St Luke’s here have transformed their MDT process making it far more effective and time efficient which was I  think and Judith can correct me if I am wrong was not entirely foreseen when they started this process.</a:t>
            </a:r>
          </a:p>
          <a:p>
            <a:endParaRPr lang="en-GB" baseline="0" dirty="0"/>
          </a:p>
          <a:p>
            <a:r>
              <a:rPr lang="en-GB" baseline="0" dirty="0"/>
              <a:t>North London and their commissioners in Edmonton have found the data so useful they have kept it up post pilot.</a:t>
            </a:r>
          </a:p>
          <a:p>
            <a:endParaRPr lang="en-GB" baseline="0" dirty="0"/>
          </a:p>
          <a:p>
            <a:r>
              <a:rPr lang="en-GB" baseline="0" dirty="0"/>
              <a:t>And hospices large and small across the country have found they are in a better position to explain and demonstrate to commissioners the impact they have and the benefit to the local health economy</a:t>
            </a:r>
          </a:p>
          <a:p>
            <a:endParaRPr lang="en-GB" baseline="0" dirty="0"/>
          </a:p>
          <a:p>
            <a:r>
              <a:rPr lang="en-GB" baseline="0" dirty="0"/>
              <a:t>The pilot was always about being cost neutral being able to demonstrate savings through interventions should improve commissioning prospects </a:t>
            </a:r>
            <a:endParaRPr lang="en-GB" dirty="0"/>
          </a:p>
        </p:txBody>
      </p:sp>
      <p:sp>
        <p:nvSpPr>
          <p:cNvPr id="4" name="Slide Number Placeholder 3"/>
          <p:cNvSpPr>
            <a:spLocks noGrp="1"/>
          </p:cNvSpPr>
          <p:nvPr>
            <p:ph type="sldNum" sz="quarter" idx="10"/>
          </p:nvPr>
        </p:nvSpPr>
        <p:spPr/>
        <p:txBody>
          <a:bodyPr/>
          <a:lstStyle/>
          <a:p>
            <a:fld id="{DA2254EE-6148-4E6F-8EC0-FB5B8BD3DE8F}" type="slidenum">
              <a:rPr lang="en-GB" smtClean="0"/>
              <a:t>10</a:t>
            </a:fld>
            <a:endParaRPr lang="en-GB"/>
          </a:p>
        </p:txBody>
      </p:sp>
    </p:spTree>
    <p:extLst>
      <p:ext uri="{BB962C8B-B14F-4D97-AF65-F5344CB8AC3E}">
        <p14:creationId xmlns:p14="http://schemas.microsoft.com/office/powerpoint/2010/main" val="3025795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a:t>
            </a:r>
            <a:r>
              <a:rPr lang="en-GB" baseline="0" dirty="0"/>
              <a:t> is going to speak about the Palliative Care Clinical Data Set that was funded by NHS England but led by Public Health England and Sarah of Course was the Chair of the Clinical Expert Group.</a:t>
            </a:r>
          </a:p>
          <a:p>
            <a:endParaRPr lang="en-GB" baseline="0" dirty="0"/>
          </a:p>
          <a:p>
            <a:r>
              <a:rPr lang="en-GB" baseline="0" dirty="0"/>
              <a:t>What I would like to say is that although the project has not been funded this year I am currently charged with developing the data content of phase II of the soon to be nationally mandated Community Services Data Set and we are looking to include much of the work that was done to develop the PCCDS.</a:t>
            </a:r>
          </a:p>
          <a:p>
            <a:endParaRPr lang="en-GB" baseline="0" dirty="0"/>
          </a:p>
          <a:p>
            <a:r>
              <a:rPr lang="en-GB" baseline="0" dirty="0"/>
              <a:t>We will change it slightly in that the current trend is to try to take values and put them into SNOMED it allows for easier updates so that is one avenue I will personally be exploring over the coming 12 months.</a:t>
            </a:r>
          </a:p>
          <a:p>
            <a:endParaRPr lang="en-GB" baseline="0" dirty="0"/>
          </a:p>
          <a:p>
            <a:r>
              <a:rPr lang="en-GB" baseline="0" dirty="0"/>
              <a:t>Phase I of the Community Services Data Set is currently anticipated to be flowing data by the end of 2017.</a:t>
            </a:r>
          </a:p>
          <a:p>
            <a:endParaRPr lang="en-GB" baseline="0" dirty="0"/>
          </a:p>
        </p:txBody>
      </p:sp>
      <p:sp>
        <p:nvSpPr>
          <p:cNvPr id="4" name="Slide Number Placeholder 3"/>
          <p:cNvSpPr>
            <a:spLocks noGrp="1"/>
          </p:cNvSpPr>
          <p:nvPr>
            <p:ph type="sldNum" sz="quarter" idx="10"/>
          </p:nvPr>
        </p:nvSpPr>
        <p:spPr/>
        <p:txBody>
          <a:bodyPr/>
          <a:lstStyle/>
          <a:p>
            <a:fld id="{DA2254EE-6148-4E6F-8EC0-FB5B8BD3DE8F}" type="slidenum">
              <a:rPr lang="en-GB" smtClean="0"/>
              <a:t>11</a:t>
            </a:fld>
            <a:endParaRPr lang="en-GB"/>
          </a:p>
        </p:txBody>
      </p:sp>
    </p:spTree>
    <p:extLst>
      <p:ext uri="{BB962C8B-B14F-4D97-AF65-F5344CB8AC3E}">
        <p14:creationId xmlns:p14="http://schemas.microsoft.com/office/powerpoint/2010/main" val="71466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24/7 SPC Model evaluation</a:t>
            </a:r>
          </a:p>
          <a:p>
            <a:r>
              <a:rPr lang="en-GB" dirty="0"/>
              <a:t>Clinical advice hubs as</a:t>
            </a:r>
            <a:r>
              <a:rPr lang="en-GB" baseline="0" dirty="0"/>
              <a:t> part of Urgent and Emergency Care</a:t>
            </a:r>
          </a:p>
          <a:p>
            <a:r>
              <a:rPr lang="en-GB" baseline="0" dirty="0"/>
              <a:t>Community Nursing 24/7 teams  to name a few</a:t>
            </a:r>
            <a:endParaRPr lang="en-GB" dirty="0"/>
          </a:p>
        </p:txBody>
      </p:sp>
      <p:sp>
        <p:nvSpPr>
          <p:cNvPr id="4" name="Slide Number Placeholder 3"/>
          <p:cNvSpPr>
            <a:spLocks noGrp="1"/>
          </p:cNvSpPr>
          <p:nvPr>
            <p:ph type="sldNum" sz="quarter" idx="10"/>
          </p:nvPr>
        </p:nvSpPr>
        <p:spPr/>
        <p:txBody>
          <a:bodyPr/>
          <a:lstStyle/>
          <a:p>
            <a:fld id="{DA2254EE-6148-4E6F-8EC0-FB5B8BD3DE8F}" type="slidenum">
              <a:rPr lang="en-GB" smtClean="0"/>
              <a:t>12</a:t>
            </a:fld>
            <a:endParaRPr lang="en-GB"/>
          </a:p>
        </p:txBody>
      </p:sp>
    </p:spTree>
    <p:extLst>
      <p:ext uri="{BB962C8B-B14F-4D97-AF65-F5344CB8AC3E}">
        <p14:creationId xmlns:p14="http://schemas.microsoft.com/office/powerpoint/2010/main" val="4123457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over-riding feature of the </a:t>
            </a:r>
            <a:r>
              <a:rPr lang="en-GB" dirty="0"/>
              <a:t>Five Forward View is how do we pay</a:t>
            </a:r>
            <a:r>
              <a:rPr lang="en-GB" baseline="0" dirty="0"/>
              <a:t> for the Health Services we need going forward with a projected £30bn per year budget shortfall by 2020/21 -  significant efficiency savings have to be made from cost avoidance and cost reduction  but even if all those efficiencies are met there will still be a need for at least £8bn per year more from the government.</a:t>
            </a:r>
          </a:p>
          <a:p>
            <a:r>
              <a:rPr lang="en-GB" baseline="0" dirty="0"/>
              <a:t>NHS England is investing in new ways of delivering care looking to remove system blockages and incentivise integrated ways of working – the map shows the many vanguards currently engaged in new models of care:</a:t>
            </a:r>
            <a:endParaRPr lang="en-GB" dirty="0"/>
          </a:p>
          <a:p>
            <a:r>
              <a:rPr lang="en-GB" dirty="0"/>
              <a:t>MCPs Multi-speciality</a:t>
            </a:r>
            <a:r>
              <a:rPr lang="en-GB" baseline="0" dirty="0"/>
              <a:t> Care Providers</a:t>
            </a:r>
          </a:p>
          <a:p>
            <a:r>
              <a:rPr lang="en-GB" dirty="0" err="1"/>
              <a:t>Rightcare</a:t>
            </a:r>
            <a:r>
              <a:rPr lang="en-GB" dirty="0"/>
              <a:t> – Integrated care teams</a:t>
            </a:r>
          </a:p>
          <a:p>
            <a:r>
              <a:rPr lang="en-GB" dirty="0"/>
              <a:t>PACS Primary and Acute</a:t>
            </a:r>
            <a:r>
              <a:rPr lang="en-GB" baseline="0" dirty="0"/>
              <a:t> Care Systems</a:t>
            </a:r>
          </a:p>
          <a:p>
            <a:r>
              <a:rPr lang="en-GB" baseline="0" dirty="0"/>
              <a:t>And now</a:t>
            </a:r>
          </a:p>
          <a:p>
            <a:r>
              <a:rPr lang="en-GB" baseline="0" dirty="0"/>
              <a:t>ACC  Acute Care Collaborations</a:t>
            </a:r>
          </a:p>
          <a:p>
            <a:r>
              <a:rPr lang="en-GB" dirty="0"/>
              <a:t>On top of STP Sustainability and Transparency</a:t>
            </a:r>
            <a:r>
              <a:rPr lang="en-GB" baseline="0" dirty="0"/>
              <a:t> Plans that are set to change the commissioning landscape yet again</a:t>
            </a:r>
          </a:p>
          <a:p>
            <a:endParaRPr lang="en-GB" baseline="0" dirty="0"/>
          </a:p>
          <a:p>
            <a:r>
              <a:rPr lang="en-GB" baseline="0" dirty="0"/>
              <a:t>You may think that whole population budgets are a return to the old block contact but these budgets will be supported by clear values based on currencies and contracts with embedded outcomes for both efficiency and effectiveness there are no future soft options.</a:t>
            </a:r>
            <a:endParaRPr lang="en-GB" dirty="0"/>
          </a:p>
          <a:p>
            <a:endParaRPr lang="en-GB" baseline="0" dirty="0"/>
          </a:p>
          <a:p>
            <a:r>
              <a:rPr lang="en-GB" baseline="0" dirty="0"/>
              <a:t>NHS England is being increasingly less prescriptive about the process of care delivery but much more focused on the effectiveness of the care that is delivered.</a:t>
            </a:r>
          </a:p>
          <a:p>
            <a:r>
              <a:rPr lang="en-GB" baseline="0" dirty="0"/>
              <a:t>The right care at the right time for the best possible outcome for the patient.</a:t>
            </a:r>
          </a:p>
          <a:p>
            <a:r>
              <a:rPr lang="en-GB" baseline="0" dirty="0"/>
              <a:t>Improving the quality of people’s lives and the health of the population as a whole</a:t>
            </a:r>
          </a:p>
          <a:p>
            <a:endParaRPr lang="en-GB" baseline="0" dirty="0"/>
          </a:p>
          <a:p>
            <a:r>
              <a:rPr lang="en-GB" baseline="0" dirty="0"/>
              <a:t>My question and challenge to all of you – and I have to say I don’t have an answer – I don’t believe there is a single answer – but my question is  - actually  - my questions are:</a:t>
            </a:r>
          </a:p>
          <a:p>
            <a:r>
              <a:rPr lang="en-GB" baseline="0" dirty="0"/>
              <a:t>How can we bring specialist palliative care and end of life care back into mainstream care delivery?  </a:t>
            </a:r>
          </a:p>
          <a:p>
            <a:r>
              <a:rPr lang="en-GB" baseline="0" dirty="0"/>
              <a:t>How can your organisations touch more lives?  </a:t>
            </a:r>
          </a:p>
          <a:p>
            <a:r>
              <a:rPr lang="en-GB" baseline="0" dirty="0"/>
              <a:t>How can you engage in and support a sustainable future for yourselves as independent organisations and be an active participant in this ethos of </a:t>
            </a:r>
            <a:r>
              <a:rPr lang="en-GB" baseline="0"/>
              <a:t>integration and new </a:t>
            </a:r>
            <a:r>
              <a:rPr lang="en-GB" baseline="0" dirty="0"/>
              <a:t>models of care?  </a:t>
            </a:r>
          </a:p>
          <a:p>
            <a:endParaRPr lang="en-GB" dirty="0"/>
          </a:p>
        </p:txBody>
      </p:sp>
      <p:sp>
        <p:nvSpPr>
          <p:cNvPr id="4" name="Slide Number Placeholder 3"/>
          <p:cNvSpPr>
            <a:spLocks noGrp="1"/>
          </p:cNvSpPr>
          <p:nvPr>
            <p:ph type="sldNum" sz="quarter" idx="10"/>
          </p:nvPr>
        </p:nvSpPr>
        <p:spPr/>
        <p:txBody>
          <a:bodyPr/>
          <a:lstStyle/>
          <a:p>
            <a:fld id="{DA2254EE-6148-4E6F-8EC0-FB5B8BD3DE8F}" type="slidenum">
              <a:rPr lang="en-GB" smtClean="0"/>
              <a:t>13</a:t>
            </a:fld>
            <a:endParaRPr lang="en-GB"/>
          </a:p>
        </p:txBody>
      </p:sp>
    </p:spTree>
    <p:extLst>
      <p:ext uri="{BB962C8B-B14F-4D97-AF65-F5344CB8AC3E}">
        <p14:creationId xmlns:p14="http://schemas.microsoft.com/office/powerpoint/2010/main" val="4080468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94DF2C-6621-4A14-8B30-1155513A9DC3}" type="slidenum">
              <a:rPr lang="en-GB" smtClean="0"/>
              <a:pPr/>
              <a:t>14</a:t>
            </a:fld>
            <a:endParaRPr lang="en-GB" dirty="0"/>
          </a:p>
        </p:txBody>
      </p:sp>
    </p:spTree>
    <p:extLst>
      <p:ext uri="{BB962C8B-B14F-4D97-AF65-F5344CB8AC3E}">
        <p14:creationId xmlns:p14="http://schemas.microsoft.com/office/powerpoint/2010/main" val="427999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1895" indent="-301895">
              <a:spcAft>
                <a:spcPts val="634"/>
              </a:spcAft>
              <a:buFont typeface="Arial" panose="020B0604020202020204" pitchFamily="34" charset="0"/>
              <a:buChar char="•"/>
            </a:pPr>
            <a:r>
              <a:rPr lang="en-GB" dirty="0">
                <a:latin typeface="Calibri" panose="020F0502020204030204" pitchFamily="34" charset="0"/>
                <a:cs typeface="Calibri" panose="020F0502020204030204" pitchFamily="34" charset="0"/>
              </a:rPr>
              <a:t>We know People are living longer </a:t>
            </a:r>
            <a:r>
              <a:rPr lang="en-GB" b="1" dirty="0">
                <a:latin typeface="Calibri" panose="020F0502020204030204" pitchFamily="34" charset="0"/>
                <a:cs typeface="Calibri" panose="020F0502020204030204" pitchFamily="34" charset="0"/>
              </a:rPr>
              <a:t>but not always well</a:t>
            </a:r>
          </a:p>
          <a:p>
            <a:pPr marL="301895" indent="-301895">
              <a:spcAft>
                <a:spcPts val="634"/>
              </a:spcAft>
              <a:buFont typeface="Arial" panose="020B0604020202020204" pitchFamily="34" charset="0"/>
              <a:buChar char="•"/>
            </a:pPr>
            <a:r>
              <a:rPr lang="en-GB" dirty="0">
                <a:latin typeface="Calibri" panose="020F0502020204030204" pitchFamily="34" charset="0"/>
                <a:cs typeface="Calibri" panose="020F0502020204030204" pitchFamily="34" charset="0"/>
              </a:rPr>
              <a:t>We know The larger the number of co-morbidities a person  has, </a:t>
            </a:r>
            <a:r>
              <a:rPr lang="en-GB" b="1" dirty="0">
                <a:latin typeface="Calibri" panose="020F0502020204030204" pitchFamily="34" charset="0"/>
                <a:cs typeface="Calibri" panose="020F0502020204030204" pitchFamily="34" charset="0"/>
              </a:rPr>
              <a:t>the lower their quality of life </a:t>
            </a:r>
            <a:r>
              <a:rPr lang="en-GB" b="0" dirty="0">
                <a:latin typeface="Calibri" panose="020F0502020204030204" pitchFamily="34" charset="0"/>
                <a:cs typeface="Calibri" panose="020F0502020204030204" pitchFamily="34" charset="0"/>
              </a:rPr>
              <a:t>generally is </a:t>
            </a:r>
          </a:p>
          <a:p>
            <a:pPr marL="301895" indent="-301895">
              <a:spcAft>
                <a:spcPts val="634"/>
              </a:spcAft>
              <a:buFont typeface="Arial" panose="020B0604020202020204" pitchFamily="34" charset="0"/>
              <a:buChar char="•"/>
            </a:pPr>
            <a:r>
              <a:rPr lang="en-GB" b="0" dirty="0">
                <a:latin typeface="Calibri" panose="020F0502020204030204" pitchFamily="34" charset="0"/>
                <a:cs typeface="Calibri" panose="020F0502020204030204" pitchFamily="34" charset="0"/>
              </a:rPr>
              <a:t>We</a:t>
            </a:r>
            <a:r>
              <a:rPr lang="en-GB" b="0" baseline="0" dirty="0">
                <a:latin typeface="Calibri" panose="020F0502020204030204" pitchFamily="34" charset="0"/>
                <a:cs typeface="Calibri" panose="020F0502020204030204" pitchFamily="34" charset="0"/>
              </a:rPr>
              <a:t> know evidence indicates that earlier intervention of specialist palliative care increases the quality of life of patients</a:t>
            </a:r>
            <a:endParaRPr lang="en-GB" b="0" dirty="0">
              <a:latin typeface="Calibri" panose="020F0502020204030204" pitchFamily="34" charset="0"/>
              <a:cs typeface="Calibri" panose="020F0502020204030204" pitchFamily="34" charset="0"/>
            </a:endParaRPr>
          </a:p>
          <a:p>
            <a:pPr marL="301895" indent="-301895">
              <a:spcAft>
                <a:spcPts val="634"/>
              </a:spcAft>
              <a:buFont typeface="Arial" panose="020B0604020202020204" pitchFamily="34" charset="0"/>
              <a:buChar char="•"/>
            </a:pPr>
            <a:r>
              <a:rPr lang="en-GB" dirty="0">
                <a:latin typeface="Calibri" panose="020F0502020204030204" pitchFamily="34" charset="0"/>
                <a:cs typeface="Calibri" panose="020F0502020204030204" pitchFamily="34" charset="0"/>
              </a:rPr>
              <a:t>In England, approximately 470,000 people die each year. This number is expected to </a:t>
            </a:r>
            <a:r>
              <a:rPr lang="en-GB" b="1" dirty="0">
                <a:latin typeface="Calibri" panose="020F0502020204030204" pitchFamily="34" charset="0"/>
                <a:cs typeface="Calibri" panose="020F0502020204030204" pitchFamily="34" charset="0"/>
              </a:rPr>
              <a:t>rise by 20% </a:t>
            </a:r>
            <a:r>
              <a:rPr lang="en-GB" dirty="0">
                <a:latin typeface="Calibri" panose="020F0502020204030204" pitchFamily="34" charset="0"/>
                <a:cs typeface="Calibri" panose="020F0502020204030204" pitchFamily="34" charset="0"/>
              </a:rPr>
              <a:t>by 2035.  Three quarters of these are </a:t>
            </a:r>
            <a:r>
              <a:rPr lang="en-GB" b="1" dirty="0">
                <a:latin typeface="Calibri" panose="020F0502020204030204" pitchFamily="34" charset="0"/>
                <a:cs typeface="Calibri" panose="020F0502020204030204" pitchFamily="34" charset="0"/>
              </a:rPr>
              <a:t>expected deaths</a:t>
            </a:r>
          </a:p>
          <a:p>
            <a:pPr marL="301895" indent="-301895">
              <a:spcAft>
                <a:spcPts val="634"/>
              </a:spcAft>
              <a:buFont typeface="Arial" panose="020B0604020202020204" pitchFamily="34" charset="0"/>
              <a:buChar char="•"/>
            </a:pPr>
            <a:r>
              <a:rPr lang="en-GB" dirty="0">
                <a:latin typeface="Calibri" panose="020F0502020204030204" pitchFamily="34" charset="0"/>
                <a:cs typeface="Calibri" panose="020F0502020204030204" pitchFamily="34" charset="0"/>
              </a:rPr>
              <a:t>In England and Wales 84% of deaths in 2013 were of people aged 65 or older and 39% were of people aged 85 or older. </a:t>
            </a:r>
          </a:p>
          <a:p>
            <a:pPr marL="301895" indent="-301895">
              <a:spcAft>
                <a:spcPts val="634"/>
              </a:spcAft>
              <a:buFont typeface="Arial" panose="020B0604020202020204" pitchFamily="34" charset="0"/>
              <a:buChar char="•"/>
            </a:pPr>
            <a:r>
              <a:rPr lang="en-GB" dirty="0">
                <a:latin typeface="Calibri" panose="020F0502020204030204" pitchFamily="34" charset="0"/>
                <a:cs typeface="Calibri" panose="020F0502020204030204" pitchFamily="34" charset="0"/>
              </a:rPr>
              <a:t>At this moment, about </a:t>
            </a:r>
            <a:r>
              <a:rPr lang="en-GB" b="1" dirty="0">
                <a:latin typeface="Calibri" panose="020F0502020204030204" pitchFamily="34" charset="0"/>
                <a:cs typeface="Calibri" panose="020F0502020204030204" pitchFamily="34" charset="0"/>
              </a:rPr>
              <a:t>25% of all hospital beds are occupied by someone who is dying</a:t>
            </a:r>
            <a:r>
              <a:rPr lang="en-GB" dirty="0">
                <a:latin typeface="Calibri" panose="020F0502020204030204" pitchFamily="34" charset="0"/>
                <a:cs typeface="Calibri" panose="020F0502020204030204" pitchFamily="34" charset="0"/>
              </a:rPr>
              <a:t> - the National Audit Office estimates that at least </a:t>
            </a:r>
            <a:r>
              <a:rPr lang="en-GB" b="1" dirty="0">
                <a:latin typeface="Calibri" panose="020F0502020204030204" pitchFamily="34" charset="0"/>
                <a:cs typeface="Calibri" panose="020F0502020204030204" pitchFamily="34" charset="0"/>
              </a:rPr>
              <a:t>40% of these people have no medical need to be there</a:t>
            </a:r>
            <a:r>
              <a:rPr lang="en-GB" dirty="0">
                <a:latin typeface="Calibri" panose="020F0502020204030204" pitchFamily="34" charset="0"/>
                <a:cs typeface="Calibri" panose="020F0502020204030204" pitchFamily="34" charset="0"/>
              </a:rPr>
              <a:t>.</a:t>
            </a:r>
          </a:p>
          <a:p>
            <a:pPr marL="301895" indent="-301895">
              <a:spcAft>
                <a:spcPts val="634"/>
              </a:spcAft>
              <a:buFont typeface="Arial" panose="020B0604020202020204" pitchFamily="34" charset="0"/>
              <a:buChar char="•"/>
            </a:pPr>
            <a:r>
              <a:rPr lang="en-GB" dirty="0">
                <a:latin typeface="Calibri" panose="020F0502020204030204" pitchFamily="34" charset="0"/>
                <a:cs typeface="Calibri" panose="020F0502020204030204" pitchFamily="34" charset="0"/>
              </a:rPr>
              <a:t>Good community based </a:t>
            </a:r>
            <a:r>
              <a:rPr lang="en-GB" dirty="0" err="1">
                <a:latin typeface="Calibri" panose="020F0502020204030204" pitchFamily="34" charset="0"/>
                <a:cs typeface="Calibri" panose="020F0502020204030204" pitchFamily="34" charset="0"/>
              </a:rPr>
              <a:t>EoLC</a:t>
            </a:r>
            <a:r>
              <a:rPr lang="en-GB" dirty="0">
                <a:latin typeface="Calibri" panose="020F0502020204030204" pitchFamily="34" charset="0"/>
                <a:cs typeface="Calibri" panose="020F0502020204030204" pitchFamily="34" charset="0"/>
              </a:rPr>
              <a:t> could reduce hospital costs by </a:t>
            </a:r>
            <a:r>
              <a:rPr lang="en-GB" b="1" dirty="0">
                <a:latin typeface="Calibri" panose="020F0502020204030204" pitchFamily="34" charset="0"/>
                <a:cs typeface="Calibri" panose="020F0502020204030204" pitchFamily="34" charset="0"/>
              </a:rPr>
              <a:t>£180 million per year</a:t>
            </a:r>
          </a:p>
          <a:p>
            <a:pPr marL="301895" indent="-301895">
              <a:spcAft>
                <a:spcPts val="634"/>
              </a:spcAft>
              <a:buFont typeface="Arial" panose="020B0604020202020204" pitchFamily="34" charset="0"/>
              <a:buChar char="•"/>
            </a:pPr>
            <a:r>
              <a:rPr lang="en-GB" b="1" dirty="0">
                <a:latin typeface="Calibri" panose="020F0502020204030204" pitchFamily="34" charset="0"/>
                <a:cs typeface="Calibri" panose="020F0502020204030204" pitchFamily="34" charset="0"/>
              </a:rPr>
              <a:t>Hospice UK  have</a:t>
            </a:r>
            <a:r>
              <a:rPr lang="en-GB" b="1" baseline="0" dirty="0">
                <a:latin typeface="Calibri" panose="020F0502020204030204" pitchFamily="34" charset="0"/>
                <a:cs typeface="Calibri" panose="020F0502020204030204" pitchFamily="34" charset="0"/>
              </a:rPr>
              <a:t> indicated that t</a:t>
            </a:r>
            <a:r>
              <a:rPr lang="en-GB" b="1" dirty="0">
                <a:latin typeface="Calibri" panose="020F0502020204030204" pitchFamily="34" charset="0"/>
                <a:cs typeface="Calibri" panose="020F0502020204030204" pitchFamily="34" charset="0"/>
              </a:rPr>
              <a:t>he independent</a:t>
            </a:r>
            <a:r>
              <a:rPr lang="en-GB" b="1" baseline="0" dirty="0">
                <a:latin typeface="Calibri" panose="020F0502020204030204" pitchFamily="34" charset="0"/>
                <a:cs typeface="Calibri" panose="020F0502020204030204" pitchFamily="34" charset="0"/>
              </a:rPr>
              <a:t> sector contributes £1bn annually to the provision of specialist palliative care </a:t>
            </a:r>
            <a:endParaRPr lang="en-GB" b="1"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DA2254EE-6148-4E6F-8EC0-FB5B8BD3DE8F}" type="slidenum">
              <a:rPr lang="en-GB" smtClean="0"/>
              <a:t>2</a:t>
            </a:fld>
            <a:endParaRPr lang="en-GB"/>
          </a:p>
        </p:txBody>
      </p:sp>
    </p:spTree>
    <p:extLst>
      <p:ext uri="{BB962C8B-B14F-4D97-AF65-F5344CB8AC3E}">
        <p14:creationId xmlns:p14="http://schemas.microsoft.com/office/powerpoint/2010/main" val="272072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2254EE-6148-4E6F-8EC0-FB5B8BD3DE8F}" type="slidenum">
              <a:rPr lang="en-GB" smtClean="0"/>
              <a:t>3</a:t>
            </a:fld>
            <a:endParaRPr lang="en-GB"/>
          </a:p>
        </p:txBody>
      </p:sp>
    </p:spTree>
    <p:extLst>
      <p:ext uri="{BB962C8B-B14F-4D97-AF65-F5344CB8AC3E}">
        <p14:creationId xmlns:p14="http://schemas.microsoft.com/office/powerpoint/2010/main" val="91461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37" indent="-181137" defTabSz="966064">
              <a:buFontTx/>
              <a:buChar char="-"/>
              <a:defRPr/>
            </a:pPr>
            <a:r>
              <a:rPr lang="en-GB" dirty="0"/>
              <a:t>There is a huge body of work going on out there to improve services at a</a:t>
            </a:r>
            <a:r>
              <a:rPr lang="en-GB" baseline="0" dirty="0"/>
              <a:t> local and national level </a:t>
            </a:r>
          </a:p>
          <a:p>
            <a:pPr marL="181137" indent="-181137" defTabSz="966064">
              <a:buFontTx/>
              <a:buChar char="-"/>
              <a:defRPr/>
            </a:pPr>
            <a:r>
              <a:rPr lang="en-GB" baseline="0" dirty="0"/>
              <a:t>This slide shows just a few of the reports </a:t>
            </a:r>
            <a:r>
              <a:rPr lang="en-GB" dirty="0"/>
              <a:t>and </a:t>
            </a:r>
            <a:r>
              <a:rPr lang="en-GB" baseline="0" dirty="0"/>
              <a:t>recommendations that work is generating.</a:t>
            </a:r>
          </a:p>
          <a:p>
            <a:pPr marL="181137" indent="-181137" defTabSz="966064">
              <a:buFontTx/>
              <a:buChar char="-"/>
              <a:defRPr/>
            </a:pPr>
            <a:r>
              <a:rPr lang="en-GB" baseline="0" dirty="0"/>
              <a:t>The sector  is changing reducing unwarranted variation through quality standards and service specifications touching more lives through community based engagement and moving increasingly into non-cancer conditions.</a:t>
            </a:r>
            <a:endParaRPr lang="en-GB" dirty="0"/>
          </a:p>
        </p:txBody>
      </p:sp>
      <p:sp>
        <p:nvSpPr>
          <p:cNvPr id="4" name="Slide Number Placeholder 3"/>
          <p:cNvSpPr>
            <a:spLocks noGrp="1"/>
          </p:cNvSpPr>
          <p:nvPr>
            <p:ph type="sldNum" sz="quarter" idx="10"/>
          </p:nvPr>
        </p:nvSpPr>
        <p:spPr/>
        <p:txBody>
          <a:bodyPr/>
          <a:lstStyle/>
          <a:p>
            <a:fld id="{C4DC0A8B-1B94-48C9-B330-72D4E2BE87A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838389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a:t>
            </a:r>
            <a:r>
              <a:rPr lang="en-GB" baseline="0" dirty="0"/>
              <a:t>organisation is playing its part in raising awareness of the issues and suggesting ways forward.   From the large national organisations to the small independent hospices that have tested the currency or helped inform our thinking.   </a:t>
            </a:r>
          </a:p>
        </p:txBody>
      </p:sp>
      <p:sp>
        <p:nvSpPr>
          <p:cNvPr id="4" name="Slide Number Placeholder 3"/>
          <p:cNvSpPr>
            <a:spLocks noGrp="1"/>
          </p:cNvSpPr>
          <p:nvPr>
            <p:ph type="sldNum" sz="quarter" idx="10"/>
          </p:nvPr>
        </p:nvSpPr>
        <p:spPr/>
        <p:txBody>
          <a:bodyPr/>
          <a:lstStyle/>
          <a:p>
            <a:fld id="{C4DC0A8B-1B94-48C9-B330-72D4E2BE87A9}"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53600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GB" baseline="0" dirty="0"/>
              <a:t>We have come along way in the last four years, so lets look at what the future holds</a:t>
            </a:r>
          </a:p>
          <a:p>
            <a:endParaRPr lang="en-GB" dirty="0"/>
          </a:p>
          <a:p>
            <a:endParaRPr lang="en-GB" dirty="0"/>
          </a:p>
        </p:txBody>
      </p:sp>
      <p:sp>
        <p:nvSpPr>
          <p:cNvPr id="4" name="Slide Number Placeholder 3"/>
          <p:cNvSpPr>
            <a:spLocks noGrp="1"/>
          </p:cNvSpPr>
          <p:nvPr>
            <p:ph type="sldNum" sz="quarter" idx="10"/>
          </p:nvPr>
        </p:nvSpPr>
        <p:spPr/>
        <p:txBody>
          <a:bodyPr/>
          <a:lstStyle/>
          <a:p>
            <a:fld id="{DA2254EE-6148-4E6F-8EC0-FB5B8BD3DE8F}" type="slidenum">
              <a:rPr lang="en-GB" smtClean="0"/>
              <a:t>6</a:t>
            </a:fld>
            <a:endParaRPr lang="en-GB"/>
          </a:p>
        </p:txBody>
      </p:sp>
    </p:spTree>
    <p:extLst>
      <p:ext uri="{BB962C8B-B14F-4D97-AF65-F5344CB8AC3E}">
        <p14:creationId xmlns:p14="http://schemas.microsoft.com/office/powerpoint/2010/main" val="363709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started a journey</a:t>
            </a:r>
            <a:r>
              <a:rPr lang="en-GB" baseline="0" dirty="0"/>
              <a:t> with a Government White Paper in 2010 and the Palliative Care Funding Review in 2011</a:t>
            </a:r>
            <a:endParaRPr lang="en-GB" dirty="0"/>
          </a:p>
          <a:p>
            <a:r>
              <a:rPr lang="en-GB" dirty="0"/>
              <a:t>In July this year we published Palliative Care Currencies</a:t>
            </a:r>
            <a:r>
              <a:rPr lang="en-GB" baseline="0" dirty="0"/>
              <a:t> in the Tariff Engagement Document on page 66 </a:t>
            </a:r>
          </a:p>
          <a:p>
            <a:endParaRPr lang="en-GB" baseline="0" dirty="0"/>
          </a:p>
          <a:p>
            <a:r>
              <a:rPr lang="en-GB" baseline="0" dirty="0"/>
              <a:t>We are currently finalising guidance documents to support the use of the currencies and these should be ready for publication in December </a:t>
            </a:r>
          </a:p>
          <a:p>
            <a:r>
              <a:rPr lang="en-GB" baseline="0" dirty="0"/>
              <a:t>(publication is a fairly lengthy process in NHS England as some of you will be well aware)</a:t>
            </a:r>
          </a:p>
          <a:p>
            <a:r>
              <a:rPr lang="en-GB" baseline="0" dirty="0"/>
              <a:t>so the documents are already out for consultation with our Advisory Group and Executive Steering Group.</a:t>
            </a:r>
          </a:p>
          <a:p>
            <a:endParaRPr lang="en-GB" dirty="0"/>
          </a:p>
          <a:p>
            <a:r>
              <a:rPr lang="en-GB" dirty="0"/>
              <a:t>You may be forgiven for thinking it took an awfully long time to get here, </a:t>
            </a:r>
            <a:r>
              <a:rPr lang="en-GB" dirty="0" err="1"/>
              <a:t>wellIt</a:t>
            </a:r>
            <a:r>
              <a:rPr lang="en-GB" dirty="0"/>
              <a:t> took the Australian's 13 years to publish their first currencies</a:t>
            </a:r>
          </a:p>
          <a:p>
            <a:r>
              <a:rPr lang="en-GB" dirty="0"/>
              <a:t> we have done it thanks</a:t>
            </a:r>
            <a:r>
              <a:rPr lang="en-GB" baseline="0" dirty="0"/>
              <a:t> in part to their earlier work in 4 years </a:t>
            </a:r>
          </a:p>
          <a:p>
            <a:endParaRPr lang="en-GB" baseline="0" dirty="0"/>
          </a:p>
          <a:p>
            <a:r>
              <a:rPr lang="en-GB" baseline="0" dirty="0"/>
              <a:t>but I should stress this is NOT a tariff there are no prices associated with the currency units, and </a:t>
            </a:r>
          </a:p>
          <a:p>
            <a:r>
              <a:rPr lang="en-GB" baseline="0" dirty="0"/>
              <a:t>we are no longer wedded to the notion of a per patient pricing mechanism.   </a:t>
            </a:r>
          </a:p>
          <a:p>
            <a:r>
              <a:rPr lang="en-GB" baseline="0" dirty="0"/>
              <a:t>The currencies are building blocks that will support a variety of payment mechanisms </a:t>
            </a:r>
          </a:p>
          <a:p>
            <a:r>
              <a:rPr lang="en-GB" baseline="0" dirty="0"/>
              <a:t>you should view them as a way to demonstrate the complexity of patients being cared for. And the increasing complexity of care you provide</a:t>
            </a:r>
          </a:p>
          <a:p>
            <a:endParaRPr lang="en-GB" baseline="0" dirty="0"/>
          </a:p>
          <a:p>
            <a:r>
              <a:rPr lang="en-GB" dirty="0"/>
              <a:t>Experience</a:t>
            </a:r>
            <a:r>
              <a:rPr lang="en-GB" baseline="0" dirty="0"/>
              <a:t> from the pilot sites has shown that it takes approximately 12 to 18 months to fully embed the language of phase of illness  into clinical assessment and management processes  So for those naïve to the currency you will find its language intrinsic to the work of projects such as OACC and its outcome indicators and the clinical data set – you have a journey ahead of you -  there are others in the room better qualified to speak on such things so I will leave that to them.</a:t>
            </a:r>
            <a:endParaRPr lang="en-GB" dirty="0"/>
          </a:p>
        </p:txBody>
      </p:sp>
      <p:sp>
        <p:nvSpPr>
          <p:cNvPr id="4" name="Slide Number Placeholder 3"/>
          <p:cNvSpPr>
            <a:spLocks noGrp="1"/>
          </p:cNvSpPr>
          <p:nvPr>
            <p:ph type="sldNum" sz="quarter" idx="10"/>
          </p:nvPr>
        </p:nvSpPr>
        <p:spPr/>
        <p:txBody>
          <a:bodyPr/>
          <a:lstStyle/>
          <a:p>
            <a:fld id="{DA2254EE-6148-4E6F-8EC0-FB5B8BD3DE8F}" type="slidenum">
              <a:rPr lang="en-GB" smtClean="0"/>
              <a:t>7</a:t>
            </a:fld>
            <a:endParaRPr lang="en-GB"/>
          </a:p>
        </p:txBody>
      </p:sp>
    </p:spTree>
    <p:extLst>
      <p:ext uri="{BB962C8B-B14F-4D97-AF65-F5344CB8AC3E}">
        <p14:creationId xmlns:p14="http://schemas.microsoft.com/office/powerpoint/2010/main" val="677731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are the currency units split between adults and children and young people </a:t>
            </a:r>
            <a:endParaRPr lang="en-GB" dirty="0"/>
          </a:p>
          <a:p>
            <a:r>
              <a:rPr lang="en-GB" dirty="0"/>
              <a:t>There are 28 units in each group spread across three settings Acute Hospital, Hospice</a:t>
            </a:r>
            <a:r>
              <a:rPr lang="en-GB" baseline="0" dirty="0"/>
              <a:t> and Community</a:t>
            </a:r>
          </a:p>
          <a:p>
            <a:r>
              <a:rPr lang="en-GB" baseline="0" dirty="0"/>
              <a:t>Acute hospital reflects the costs associated with the advisory role of palliative medicine within acute hospitals and is a top up covering the cost of palliative medicine interventions at the request of admitting specialities.</a:t>
            </a:r>
          </a:p>
          <a:p>
            <a:r>
              <a:rPr lang="en-GB" baseline="0" dirty="0"/>
              <a:t>Community is a catch-all and  in this instance it means all non-bed based services where the patient either travels from their normal place of residence or receives care there.</a:t>
            </a:r>
          </a:p>
          <a:p>
            <a:r>
              <a:rPr lang="en-GB" baseline="0" dirty="0"/>
              <a:t>The units are based on the best predictors of cost, those that were engaged in the pilots and last year’s testing will tell you they were not the only items of data we collected we looked at a wide range of possible predictors of cost collecting 139 data items per phase of illness giving us a very rich data source of over 2.4 million items of data.</a:t>
            </a:r>
            <a:endParaRPr lang="en-GB" dirty="0"/>
          </a:p>
        </p:txBody>
      </p:sp>
      <p:sp>
        <p:nvSpPr>
          <p:cNvPr id="4" name="Slide Number Placeholder 3"/>
          <p:cNvSpPr>
            <a:spLocks noGrp="1"/>
          </p:cNvSpPr>
          <p:nvPr>
            <p:ph type="sldNum" sz="quarter" idx="10"/>
          </p:nvPr>
        </p:nvSpPr>
        <p:spPr/>
        <p:txBody>
          <a:bodyPr/>
          <a:lstStyle/>
          <a:p>
            <a:fld id="{DA2254EE-6148-4E6F-8EC0-FB5B8BD3DE8F}" type="slidenum">
              <a:rPr lang="en-GB" smtClean="0"/>
              <a:t>8</a:t>
            </a:fld>
            <a:endParaRPr lang="en-GB"/>
          </a:p>
        </p:txBody>
      </p:sp>
    </p:spTree>
    <p:extLst>
      <p:ext uri="{BB962C8B-B14F-4D97-AF65-F5344CB8AC3E}">
        <p14:creationId xmlns:p14="http://schemas.microsoft.com/office/powerpoint/2010/main" val="127395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not dwell</a:t>
            </a:r>
            <a:r>
              <a:rPr lang="en-GB" baseline="0" dirty="0"/>
              <a:t> on this but here is a quick look at phase of illness – I should stress for the uninitiated that the phase of illness looks at the patient and their environment so includes carers and family circumstances, a patient may be clinically stable but their environment could be such that their conditions is unstable for example.</a:t>
            </a:r>
          </a:p>
          <a:p>
            <a:endParaRPr lang="en-GB" baseline="0" dirty="0"/>
          </a:p>
          <a:p>
            <a:r>
              <a:rPr lang="en-GB" baseline="0" dirty="0"/>
              <a:t>This slide represents test data from 2015-16 testing, it could just be sample bias or it could be that we have here a demonstration of increasing sophistication of services in the community sector the original pilot showed that the vast majority of community patients were stable you can see in this example that community services see petty much even numbers of patients across all phases.   I would like to hope its not sample bias but since I am now picking up Community Services I have my own bias!! </a:t>
            </a:r>
            <a:endParaRPr lang="en-GB" dirty="0"/>
          </a:p>
        </p:txBody>
      </p:sp>
      <p:sp>
        <p:nvSpPr>
          <p:cNvPr id="4" name="Slide Number Placeholder 3"/>
          <p:cNvSpPr>
            <a:spLocks noGrp="1"/>
          </p:cNvSpPr>
          <p:nvPr>
            <p:ph type="sldNum" sz="quarter" idx="10"/>
          </p:nvPr>
        </p:nvSpPr>
        <p:spPr/>
        <p:txBody>
          <a:bodyPr/>
          <a:lstStyle/>
          <a:p>
            <a:fld id="{DA2254EE-6148-4E6F-8EC0-FB5B8BD3DE8F}" type="slidenum">
              <a:rPr lang="en-GB" smtClean="0"/>
              <a:t>9</a:t>
            </a:fld>
            <a:endParaRPr lang="en-GB"/>
          </a:p>
        </p:txBody>
      </p:sp>
    </p:spTree>
    <p:extLst>
      <p:ext uri="{BB962C8B-B14F-4D97-AF65-F5344CB8AC3E}">
        <p14:creationId xmlns:p14="http://schemas.microsoft.com/office/powerpoint/2010/main" val="1871818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686270" y="5512615"/>
            <a:ext cx="964026" cy="964028"/>
          </a:xfrm>
          <a:prstGeom prst="rect">
            <a:avLst/>
          </a:prstGeom>
        </p:spPr>
      </p:pic>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spTree>
    <p:extLst>
      <p:ext uri="{BB962C8B-B14F-4D97-AF65-F5344CB8AC3E}">
        <p14:creationId xmlns:p14="http://schemas.microsoft.com/office/powerpoint/2010/main" val="213671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pic>
        <p:nvPicPr>
          <p:cNvPr id="8" name="Picture 7"/>
          <p:cNvPicPr>
            <a:picLocks noChangeAspect="1"/>
          </p:cNvPicPr>
          <p:nvPr userDrawn="1"/>
        </p:nvPicPr>
        <p:blipFill>
          <a:blip r:embed="rId2"/>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6954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5302464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A171ABEB-2DAB-4503-B652-5E7C5BE464AD}" type="datetimeFigureOut">
              <a:rPr lang="en-GB">
                <a:solidFill>
                  <a:prstClr val="black"/>
                </a:solidFill>
              </a:rPr>
              <a:pPr defTabSz="457200"/>
              <a:t>02/11/2016</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GB">
              <a:solidFill>
                <a:prstClr val="black"/>
              </a:solidFill>
            </a:endParaRPr>
          </a:p>
        </p:txBody>
      </p:sp>
      <p:sp>
        <p:nvSpPr>
          <p:cNvPr id="4" name="Slide Number Placeholder 3"/>
          <p:cNvSpPr>
            <a:spLocks noGrp="1"/>
          </p:cNvSpPr>
          <p:nvPr>
            <p:ph type="sldNum" sz="quarter" idx="12"/>
          </p:nvPr>
        </p:nvSpPr>
        <p:spPr/>
        <p:txBody>
          <a:bodyPr/>
          <a:lstStyle/>
          <a:p>
            <a:fld id="{DD3FDB51-8C30-4835-8843-71B213DBAE54}" type="slidenum">
              <a:rPr lang="en-GB" smtClean="0">
                <a:solidFill>
                  <a:srgbClr val="0072C6"/>
                </a:solidFill>
              </a:rPr>
              <a:pPr/>
              <a:t>‹#›</a:t>
            </a:fld>
            <a:endParaRPr lang="en-GB">
              <a:solidFill>
                <a:srgbClr val="0072C6"/>
              </a:solidFill>
            </a:endParaRPr>
          </a:p>
        </p:txBody>
      </p:sp>
    </p:spTree>
    <p:extLst>
      <p:ext uri="{BB962C8B-B14F-4D97-AF65-F5344CB8AC3E}">
        <p14:creationId xmlns:p14="http://schemas.microsoft.com/office/powerpoint/2010/main" val="2469646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A171ABEB-2DAB-4503-B652-5E7C5BE464AD}" type="datetimeFigureOut">
              <a:rPr lang="en-GB">
                <a:solidFill>
                  <a:prstClr val="black"/>
                </a:solidFill>
              </a:rPr>
              <a:pPr defTabSz="457200"/>
              <a:t>02/11/2016</a:t>
            </a:fld>
            <a:endParaRPr lang="en-GB">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GB">
              <a:solidFill>
                <a:prstClr val="black"/>
              </a:solidFill>
            </a:endParaRPr>
          </a:p>
        </p:txBody>
      </p:sp>
      <p:sp>
        <p:nvSpPr>
          <p:cNvPr id="5" name="Slide Number Placeholder 4"/>
          <p:cNvSpPr>
            <a:spLocks noGrp="1"/>
          </p:cNvSpPr>
          <p:nvPr>
            <p:ph type="sldNum" sz="quarter" idx="12"/>
          </p:nvPr>
        </p:nvSpPr>
        <p:spPr/>
        <p:txBody>
          <a:bodyPr/>
          <a:lstStyle/>
          <a:p>
            <a:fld id="{DD3FDB51-8C30-4835-8843-71B213DBAE54}" type="slidenum">
              <a:rPr lang="en-GB" smtClean="0">
                <a:solidFill>
                  <a:srgbClr val="0072C6"/>
                </a:solidFill>
              </a:rPr>
              <a:pPr/>
              <a:t>‹#›</a:t>
            </a:fld>
            <a:endParaRPr lang="en-GB">
              <a:solidFill>
                <a:srgbClr val="0072C6"/>
              </a:solidFill>
            </a:endParaRPr>
          </a:p>
        </p:txBody>
      </p:sp>
    </p:spTree>
    <p:extLst>
      <p:ext uri="{BB962C8B-B14F-4D97-AF65-F5344CB8AC3E}">
        <p14:creationId xmlns:p14="http://schemas.microsoft.com/office/powerpoint/2010/main" val="10195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NHS England reversed ou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12" name="Picture 11"/>
          <p:cNvPicPr>
            <a:picLocks noChangeAspect="1"/>
          </p:cNvPicPr>
          <p:nvPr userDrawn="1"/>
        </p:nvPicPr>
        <p:blipFill>
          <a:blip r:embed="rId4"/>
          <a:stretch>
            <a:fillRect/>
          </a:stretch>
        </p:blipFill>
        <p:spPr>
          <a:xfrm>
            <a:off x="7538077" y="5514157"/>
            <a:ext cx="1222923" cy="962486"/>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spTree>
    <p:extLst>
      <p:ext uri="{BB962C8B-B14F-4D97-AF65-F5344CB8AC3E}">
        <p14:creationId xmlns:p14="http://schemas.microsoft.com/office/powerpoint/2010/main" val="50384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descr="imag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pic>
        <p:nvPicPr>
          <p:cNvPr id="9" name="Picture 8" descr="logo-a5.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spTree>
    <p:extLst>
      <p:ext uri="{BB962C8B-B14F-4D97-AF65-F5344CB8AC3E}">
        <p14:creationId xmlns:p14="http://schemas.microsoft.com/office/powerpoint/2010/main" val="347599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10" descr="imag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0"/>
            <a:ext cx="9144000" cy="684907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pic>
        <p:nvPicPr>
          <p:cNvPr id="12" name="Picture 11" descr="logo-a5.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10"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ADC6"/>
                </a:solidFill>
              </a:defRPr>
            </a:lvl1pPr>
          </a:lstStyle>
          <a:p>
            <a:pPr lvl="0"/>
            <a:r>
              <a:rPr lang="en-US" dirty="0"/>
              <a:t>Insert date</a:t>
            </a:r>
          </a:p>
        </p:txBody>
      </p:sp>
    </p:spTree>
    <p:extLst>
      <p:ext uri="{BB962C8B-B14F-4D97-AF65-F5344CB8AC3E}">
        <p14:creationId xmlns:p14="http://schemas.microsoft.com/office/powerpoint/2010/main" val="277587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9" name="Picture 8" descr="imag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1571824"/>
            <a:ext cx="3746684" cy="2160734"/>
          </a:xfrm>
        </p:spPr>
        <p:txBody>
          <a:bodyPr anchor="t">
            <a:noAutofit/>
          </a:bodyPr>
          <a:lstStyle>
            <a:lvl1pPr>
              <a:defRPr sz="4800"/>
            </a:lvl1pPr>
          </a:lstStyle>
          <a:p>
            <a:r>
              <a:rPr lang="en-GB" dirty="0"/>
              <a:t>Click to edit Master title style</a:t>
            </a:r>
            <a:endParaRPr lang="en-US" dirty="0"/>
          </a:p>
        </p:txBody>
      </p:sp>
      <p:sp>
        <p:nvSpPr>
          <p:cNvPr id="10"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pic>
        <p:nvPicPr>
          <p:cNvPr id="12" name="Picture 11" descr="NHS England reversed ou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7" name="Content Placeholder 19"/>
          <p:cNvSpPr>
            <a:spLocks noGrp="1"/>
          </p:cNvSpPr>
          <p:nvPr>
            <p:ph sz="quarter" idx="12" hasCustomPrompt="1"/>
          </p:nvPr>
        </p:nvSpPr>
        <p:spPr>
          <a:xfrm>
            <a:off x="457200" y="5985383"/>
            <a:ext cx="3675271" cy="361031"/>
          </a:xfrm>
        </p:spPr>
        <p:txBody>
          <a:bodyPr anchor="b">
            <a:noAutofit/>
          </a:bodyPr>
          <a:lstStyle>
            <a:lvl1pPr marL="0" indent="0">
              <a:buFontTx/>
              <a:buNone/>
              <a:defRPr sz="1600">
                <a:solidFill>
                  <a:schemeClr val="accent3"/>
                </a:solidFill>
              </a:defRPr>
            </a:lvl1pPr>
          </a:lstStyle>
          <a:p>
            <a:pPr lvl="0"/>
            <a:r>
              <a:rPr lang="en-US" dirty="0"/>
              <a:t>Insert date</a:t>
            </a:r>
          </a:p>
        </p:txBody>
      </p:sp>
    </p:spTree>
    <p:extLst>
      <p:ext uri="{BB962C8B-B14F-4D97-AF65-F5344CB8AC3E}">
        <p14:creationId xmlns:p14="http://schemas.microsoft.com/office/powerpoint/2010/main" val="12452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3"/>
                </a:solidFill>
              </a:defRPr>
            </a:lvl1pPr>
          </a:lstStyle>
          <a:p>
            <a:pPr lvl="0"/>
            <a:r>
              <a:rPr lang="en-US" dirty="0"/>
              <a:t>Sub heading</a:t>
            </a:r>
          </a:p>
        </p:txBody>
      </p:sp>
      <p:pic>
        <p:nvPicPr>
          <p:cNvPr id="10" name="Picture 9" descr="logo-a5.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3893"/>
                </a:solidFill>
              </a:defRPr>
            </a:lvl1pPr>
          </a:lstStyle>
          <a:p>
            <a:pPr lvl="0"/>
            <a:r>
              <a:rPr lang="en-US" dirty="0"/>
              <a:t>Insert date</a:t>
            </a:r>
          </a:p>
        </p:txBody>
      </p:sp>
    </p:spTree>
    <p:extLst>
      <p:ext uri="{BB962C8B-B14F-4D97-AF65-F5344CB8AC3E}">
        <p14:creationId xmlns:p14="http://schemas.microsoft.com/office/powerpoint/2010/main" val="267420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6" name="Picture 5" descr="NHS England reversed ou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293635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logo-a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2872586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6" name="Picture 5" descr="logo-a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183827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descr="logo-a5.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902D5018-2030-2046-84FC-87E41EA86E42}" type="slidenum">
              <a:rPr lang="en-US" smtClean="0">
                <a:solidFill>
                  <a:srgbClr val="0072C6"/>
                </a:solidFill>
              </a:rPr>
              <a:pPr defTabSz="457200"/>
              <a:t>‹#›</a:t>
            </a:fld>
            <a:endParaRPr lang="en-US" dirty="0">
              <a:solidFill>
                <a:srgbClr val="0072C6"/>
              </a:solidFill>
            </a:endParaRPr>
          </a:p>
        </p:txBody>
      </p:sp>
      <p:sp>
        <p:nvSpPr>
          <p:cNvPr id="23"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err="1">
                <a:solidFill>
                  <a:prstClr val="black"/>
                </a:solidFill>
              </a:rPr>
              <a:t>www.england.nhs.uk</a:t>
            </a:r>
            <a:endParaRPr lang="en-GB" dirty="0">
              <a:solidFill>
                <a:prstClr val="black"/>
              </a:solidFill>
            </a:endParaRP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2712494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hyperlink" Target="http://www.nhsiq.nhs.uk/improvement-programmes/long-term-conditions-and-integrated-care/ltc-year-of-care-commissioning-model.aspx"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www.england.nhs.uk/resources/resources-for-ccgs/out-frwrk/dom-2/" TargetMode="External"/><Relationship Id="rId5" Type="http://schemas.openxmlformats.org/officeDocument/2006/relationships/hyperlink" Target="mailto:louise.corson@nhs.net" TargetMode="External"/><Relationship Id="rId4" Type="http://schemas.openxmlformats.org/officeDocument/2006/relationships/hyperlink" Target="mailto:england.pcf@nh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tmp"/><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tmp"/><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tmp"/></Relationships>
</file>

<file path=ppt/slides/_rels/slide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107504" y="836712"/>
            <a:ext cx="5472608" cy="3024336"/>
          </a:xfrm>
        </p:spPr>
        <p:txBody>
          <a:bodyPr/>
          <a:lstStyle/>
          <a:p>
            <a:pPr marL="0" indent="0"/>
            <a:r>
              <a:rPr lang="en-GB" sz="3600" dirty="0"/>
              <a:t>Nationally, </a:t>
            </a:r>
            <a:br>
              <a:rPr lang="en-GB" sz="3600" dirty="0"/>
            </a:br>
            <a:r>
              <a:rPr lang="en-GB" sz="3600" dirty="0"/>
              <a:t>the current climate, future opportunities and challenges</a:t>
            </a: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Barry James</a:t>
            </a:r>
            <a:br>
              <a:rPr lang="en-GB" sz="2000" dirty="0"/>
            </a:br>
            <a:r>
              <a:rPr lang="en-GB" sz="2000" dirty="0"/>
              <a:t>Palliative Care Funding Programme Manager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400" b="0" dirty="0">
                <a:solidFill>
                  <a:schemeClr val="tx1"/>
                </a:solidFill>
              </a:rPr>
              <a:t/>
            </a:r>
            <a:br>
              <a:rPr lang="en-GB" sz="2400" b="0" dirty="0">
                <a:solidFill>
                  <a:schemeClr val="tx1"/>
                </a:solidFill>
              </a:rPr>
            </a:br>
            <a:r>
              <a:rPr lang="en-GB" sz="2400" b="0" dirty="0">
                <a:solidFill>
                  <a:schemeClr val="tx1"/>
                </a:solidFill>
              </a:rPr>
              <a:t/>
            </a:r>
            <a:br>
              <a:rPr lang="en-GB" sz="2400" b="0" dirty="0">
                <a:solidFill>
                  <a:schemeClr val="tx1"/>
                </a:solidFill>
              </a:rPr>
            </a:br>
            <a:r>
              <a:rPr lang="en-GB" sz="2400" b="0" dirty="0">
                <a:solidFill>
                  <a:schemeClr val="tx1"/>
                </a:solidFill>
              </a:rPr>
              <a:t/>
            </a:r>
            <a:br>
              <a:rPr lang="en-GB" sz="2400" b="0" dirty="0">
                <a:solidFill>
                  <a:schemeClr val="tx1"/>
                </a:solidFill>
              </a:rPr>
            </a:br>
            <a:endParaRPr lang="en-GB" sz="2400" dirty="0">
              <a:solidFill>
                <a:schemeClr val="tx1"/>
              </a:solidFill>
            </a:endParaRPr>
          </a:p>
        </p:txBody>
      </p:sp>
    </p:spTree>
    <p:extLst>
      <p:ext uri="{BB962C8B-B14F-4D97-AF65-F5344CB8AC3E}">
        <p14:creationId xmlns:p14="http://schemas.microsoft.com/office/powerpoint/2010/main" val="223385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528" y="764704"/>
            <a:ext cx="8291264" cy="5184576"/>
          </a:xfrm>
        </p:spPr>
        <p:txBody>
          <a:bodyPr>
            <a:noAutofit/>
          </a:bodyPr>
          <a:lstStyle/>
          <a:p>
            <a:pPr lvl="1" algn="just"/>
            <a:r>
              <a:rPr lang="en-GB" sz="1800" dirty="0">
                <a:latin typeface="Calibri" panose="020F0502020204030204" pitchFamily="34" charset="0"/>
                <a:cs typeface="Calibri" panose="020F0502020204030204" pitchFamily="34" charset="0"/>
              </a:rPr>
              <a:t>Sheffield St Luke - transformed MDT meetings condensing 4 separate sessions into one single meeting that is completed in half the time, as a result of embedding into their clinical assessment/management processes the language of phase of illness and the use of IPOS outcome measures.</a:t>
            </a:r>
          </a:p>
          <a:p>
            <a:pPr marL="457200" lvl="1" indent="0" algn="just">
              <a:buNone/>
            </a:pPr>
            <a:endParaRPr lang="en-GB" sz="1800" dirty="0">
              <a:latin typeface="Calibri" panose="020F0502020204030204" pitchFamily="34" charset="0"/>
              <a:cs typeface="Calibri" panose="020F0502020204030204" pitchFamily="34" charset="0"/>
            </a:endParaRPr>
          </a:p>
          <a:p>
            <a:pPr lvl="1" algn="just"/>
            <a:r>
              <a:rPr lang="en-GB" sz="1800" dirty="0">
                <a:latin typeface="Calibri" panose="020F0502020204030204" pitchFamily="34" charset="0"/>
                <a:cs typeface="Calibri" panose="020F0502020204030204" pitchFamily="34" charset="0"/>
              </a:rPr>
              <a:t>Using the currency framework of phase of illness has allowed many hospices to improve their forward planning and to understand better their patient needs.</a:t>
            </a:r>
          </a:p>
          <a:p>
            <a:pPr marL="457200" lvl="1" indent="0" algn="just">
              <a:buNone/>
            </a:pPr>
            <a:endParaRPr lang="en-GB" sz="1800" dirty="0">
              <a:latin typeface="Calibri" panose="020F0502020204030204" pitchFamily="34" charset="0"/>
              <a:cs typeface="Calibri" panose="020F0502020204030204" pitchFamily="34" charset="0"/>
            </a:endParaRPr>
          </a:p>
          <a:p>
            <a:pPr lvl="1" algn="just"/>
            <a:r>
              <a:rPr lang="en-GB" sz="1800" dirty="0">
                <a:latin typeface="Calibri" panose="020F0502020204030204" pitchFamily="34" charset="0"/>
                <a:cs typeface="Calibri" panose="020F0502020204030204" pitchFamily="34" charset="0"/>
              </a:rPr>
              <a:t>All report that working with the currencies has given clarity to the impact they have on patients and families and provided evidence of the complexity of their caseload.</a:t>
            </a:r>
          </a:p>
          <a:p>
            <a:pPr marL="457200" lvl="1" indent="0" algn="just">
              <a:buNone/>
            </a:pPr>
            <a:endParaRPr lang="en-GB" sz="1800" dirty="0">
              <a:latin typeface="Calibri" panose="020F0502020204030204" pitchFamily="34" charset="0"/>
              <a:cs typeface="Calibri" panose="020F0502020204030204" pitchFamily="34" charset="0"/>
            </a:endParaRPr>
          </a:p>
          <a:p>
            <a:pPr lvl="1" algn="just"/>
            <a:r>
              <a:rPr lang="en-GB" sz="1800" dirty="0">
                <a:latin typeface="Calibri" panose="020F0502020204030204" pitchFamily="34" charset="0"/>
                <a:cs typeface="Calibri" panose="020F0502020204030204" pitchFamily="34" charset="0"/>
              </a:rPr>
              <a:t>North London Hospice continue to use the currency pilot data collection template because it has proved useful in dialogue with local commissioners.</a:t>
            </a:r>
          </a:p>
          <a:p>
            <a:pPr marL="457200" lvl="1" indent="0" algn="just">
              <a:buNone/>
            </a:pPr>
            <a:endParaRPr lang="en-GB" sz="1800" dirty="0">
              <a:latin typeface="Calibri" panose="020F0502020204030204" pitchFamily="34" charset="0"/>
              <a:cs typeface="Calibri" panose="020F0502020204030204" pitchFamily="34" charset="0"/>
            </a:endParaRPr>
          </a:p>
          <a:p>
            <a:pPr lvl="1" algn="just"/>
            <a:r>
              <a:rPr lang="en-GB" sz="1800" dirty="0">
                <a:latin typeface="Calibri" panose="020F0502020204030204" pitchFamily="34" charset="0"/>
                <a:cs typeface="Calibri" panose="020F0502020204030204" pitchFamily="34" charset="0"/>
              </a:rPr>
              <a:t>Small independent hospices such as Blythe House near Glossop have found they are in a better position to explain what they do and the impact they have on the local health economy.</a:t>
            </a:r>
          </a:p>
          <a:p>
            <a:endParaRPr lang="en-GB" sz="18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539552" y="44624"/>
            <a:ext cx="7356815" cy="667725"/>
          </a:xfrm>
        </p:spPr>
        <p:txBody>
          <a:bodyPr>
            <a:normAutofit/>
          </a:bodyPr>
          <a:lstStyle/>
          <a:p>
            <a:pPr algn="ctr"/>
            <a:r>
              <a:rPr lang="en-GB" sz="2800" dirty="0">
                <a:latin typeface="Calibri" panose="020F0502020204030204" pitchFamily="34" charset="0"/>
                <a:cs typeface="Calibri" panose="020F0502020204030204" pitchFamily="34" charset="0"/>
              </a:rPr>
              <a:t>Feedback from sites using the currency</a:t>
            </a:r>
          </a:p>
        </p:txBody>
      </p:sp>
    </p:spTree>
    <p:extLst>
      <p:ext uri="{BB962C8B-B14F-4D97-AF65-F5344CB8AC3E}">
        <p14:creationId xmlns:p14="http://schemas.microsoft.com/office/powerpoint/2010/main" val="361793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332656"/>
            <a:ext cx="7356815" cy="667725"/>
          </a:xfrm>
        </p:spPr>
        <p:txBody>
          <a:bodyPr>
            <a:normAutofit/>
          </a:bodyPr>
          <a:lstStyle/>
          <a:p>
            <a:pPr algn="ctr"/>
            <a:r>
              <a:rPr lang="en-GB" sz="2400" dirty="0"/>
              <a:t>Palliative Care Clinical Dataset </a:t>
            </a:r>
          </a:p>
        </p:txBody>
      </p:sp>
      <p:sp>
        <p:nvSpPr>
          <p:cNvPr id="5" name="Content Placeholder 4"/>
          <p:cNvSpPr>
            <a:spLocks noGrp="1"/>
          </p:cNvSpPr>
          <p:nvPr>
            <p:ph idx="1"/>
          </p:nvPr>
        </p:nvSpPr>
        <p:spPr>
          <a:xfrm>
            <a:off x="395536" y="980728"/>
            <a:ext cx="7841707" cy="4886840"/>
          </a:xfrm>
        </p:spPr>
        <p:txBody>
          <a:bodyPr>
            <a:normAutofit fontScale="92500" lnSpcReduction="20000"/>
          </a:bodyPr>
          <a:lstStyle/>
          <a:p>
            <a:pPr lvl="0" algn="just"/>
            <a:r>
              <a:rPr lang="en-GB" sz="2200" dirty="0">
                <a:latin typeface="Calibri" panose="020F0502020204030204" pitchFamily="34" charset="0"/>
                <a:cs typeface="Calibri" panose="020F0502020204030204" pitchFamily="34" charset="0"/>
              </a:rPr>
              <a:t>Commissioned by NHSE and developed by PHE. Also aligns </a:t>
            </a:r>
            <a:r>
              <a:rPr lang="en-US" sz="2200" dirty="0">
                <a:latin typeface="Calibri" panose="020F0502020204030204" pitchFamily="34" charset="0"/>
                <a:cs typeface="Calibri" panose="020F0502020204030204" pitchFamily="34" charset="0"/>
              </a:rPr>
              <a:t>with the Outcome Assessment and Complexity Collaborative (OACC) initiative, led by the Cicely Saunders Institute (CSI) at King</a:t>
            </a:r>
            <a:r>
              <a:rPr lang="fr-FR" sz="2200" dirty="0">
                <a:latin typeface="Calibri" panose="020F0502020204030204" pitchFamily="34" charset="0"/>
                <a:cs typeface="Calibri" panose="020F0502020204030204" pitchFamily="34" charset="0"/>
              </a:rPr>
              <a:t>’</a:t>
            </a:r>
            <a:r>
              <a:rPr lang="en-US" sz="2200" dirty="0">
                <a:latin typeface="Calibri" panose="020F0502020204030204" pitchFamily="34" charset="0"/>
                <a:cs typeface="Calibri" panose="020F0502020204030204" pitchFamily="34" charset="0"/>
              </a:rPr>
              <a:t>s College London and in partnership with Hospice UK. </a:t>
            </a:r>
          </a:p>
          <a:p>
            <a:pPr lvl="0" algn="just"/>
            <a:endParaRPr lang="en-GB" sz="2200" dirty="0">
              <a:latin typeface="Calibri" panose="020F0502020204030204" pitchFamily="34" charset="0"/>
              <a:cs typeface="Calibri" panose="020F0502020204030204" pitchFamily="34" charset="0"/>
            </a:endParaRPr>
          </a:p>
          <a:p>
            <a:pPr lvl="0" algn="just"/>
            <a:r>
              <a:rPr lang="en-GB" sz="2200" dirty="0">
                <a:latin typeface="Calibri" panose="020F0502020204030204" pitchFamily="34" charset="0"/>
                <a:cs typeface="Calibri" panose="020F0502020204030204" pitchFamily="34" charset="0"/>
              </a:rPr>
              <a:t>Data set, and guidance for its use, will be made available for use by clinicians, service providers and commissioners in the Autumn 2016. </a:t>
            </a:r>
          </a:p>
          <a:p>
            <a:pPr lvl="0" algn="just"/>
            <a:endParaRPr lang="en-GB" sz="2200" dirty="0">
              <a:latin typeface="Calibri" panose="020F0502020204030204" pitchFamily="34" charset="0"/>
              <a:cs typeface="Calibri" panose="020F0502020204030204" pitchFamily="34" charset="0"/>
            </a:endParaRPr>
          </a:p>
          <a:p>
            <a:pPr lvl="0" algn="just"/>
            <a:r>
              <a:rPr lang="en-GB" sz="2200" dirty="0">
                <a:latin typeface="Calibri" panose="020F0502020204030204" pitchFamily="34" charset="0"/>
                <a:cs typeface="Calibri" panose="020F0502020204030204" pitchFamily="34" charset="0"/>
              </a:rPr>
              <a:t>Voluntary. Data items are aligned with the SPC currencies but there are more items on outcomes e.g. breathlessness / at peace</a:t>
            </a:r>
          </a:p>
          <a:p>
            <a:pPr lvl="0" algn="just"/>
            <a:endParaRPr lang="en-GB" sz="2200" dirty="0">
              <a:latin typeface="Calibri" panose="020F0502020204030204" pitchFamily="34" charset="0"/>
              <a:cs typeface="Calibri" panose="020F0502020204030204" pitchFamily="34" charset="0"/>
            </a:endParaRPr>
          </a:p>
          <a:p>
            <a:pPr lvl="0" algn="just"/>
            <a:r>
              <a:rPr lang="en-GB" sz="2200" dirty="0">
                <a:latin typeface="Calibri" panose="020F0502020204030204" pitchFamily="34" charset="0"/>
                <a:cs typeface="Calibri" panose="020F0502020204030204" pitchFamily="34" charset="0"/>
              </a:rPr>
              <a:t>Can be adopted by commissioners/ providers to understand the current clinical provision of specialist palliative care and evaluate outcomes.</a:t>
            </a:r>
          </a:p>
          <a:p>
            <a:pPr lvl="0" algn="just"/>
            <a:endParaRPr lang="en-GB" sz="2200" dirty="0">
              <a:latin typeface="Calibri" panose="020F0502020204030204" pitchFamily="34" charset="0"/>
              <a:cs typeface="Calibri" panose="020F0502020204030204" pitchFamily="34" charset="0"/>
            </a:endParaRPr>
          </a:p>
          <a:p>
            <a:pPr lvl="0" algn="just"/>
            <a:r>
              <a:rPr lang="en-GB" sz="2200" dirty="0">
                <a:latin typeface="Calibri" panose="020F0502020204030204" pitchFamily="34" charset="0"/>
                <a:cs typeface="Calibri" panose="020F0502020204030204" pitchFamily="34" charset="0"/>
              </a:rPr>
              <a:t>Nationally, looking to include some of these data items within new/expanding data collections</a:t>
            </a:r>
          </a:p>
          <a:p>
            <a:pPr lvl="0" algn="just"/>
            <a:endParaRPr lang="en-GB" dirty="0"/>
          </a:p>
          <a:p>
            <a:pPr algn="just"/>
            <a:endParaRPr lang="en-GB" dirty="0"/>
          </a:p>
          <a:p>
            <a:pPr algn="just"/>
            <a:endParaRPr lang="en-GB" dirty="0"/>
          </a:p>
          <a:p>
            <a:pPr algn="just"/>
            <a:endParaRPr lang="en-GB" dirty="0"/>
          </a:p>
        </p:txBody>
      </p:sp>
    </p:spTree>
    <p:extLst>
      <p:ext uri="{BB962C8B-B14F-4D97-AF65-F5344CB8AC3E}">
        <p14:creationId xmlns:p14="http://schemas.microsoft.com/office/powerpoint/2010/main" val="217668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48680"/>
            <a:ext cx="7356815" cy="667725"/>
          </a:xfrm>
        </p:spPr>
        <p:txBody>
          <a:bodyPr/>
          <a:lstStyle/>
          <a:p>
            <a:r>
              <a:rPr lang="en-GB" dirty="0"/>
              <a:t>What else is going on?</a:t>
            </a:r>
          </a:p>
        </p:txBody>
      </p:sp>
      <p:sp>
        <p:nvSpPr>
          <p:cNvPr id="3" name="Content Placeholder 2"/>
          <p:cNvSpPr>
            <a:spLocks noGrp="1"/>
          </p:cNvSpPr>
          <p:nvPr>
            <p:ph idx="1"/>
          </p:nvPr>
        </p:nvSpPr>
        <p:spPr>
          <a:xfrm>
            <a:off x="457200" y="1484784"/>
            <a:ext cx="7841707" cy="4680520"/>
          </a:xfrm>
        </p:spPr>
        <p:txBody>
          <a:bodyPr>
            <a:normAutofit fontScale="92500"/>
          </a:bodyPr>
          <a:lstStyle/>
          <a:p>
            <a:r>
              <a:rPr lang="en-GB" dirty="0">
                <a:latin typeface="Calibri" panose="020F0502020204030204" pitchFamily="34" charset="0"/>
                <a:cs typeface="Calibri" panose="020F0502020204030204" pitchFamily="34" charset="0"/>
              </a:rPr>
              <a:t>247 SPC model evaluation</a:t>
            </a:r>
          </a:p>
          <a:p>
            <a:r>
              <a:rPr lang="en-GB" dirty="0">
                <a:latin typeface="Calibri" panose="020F0502020204030204" pitchFamily="34" charset="0"/>
                <a:cs typeface="Calibri" panose="020F0502020204030204" pitchFamily="34" charset="0"/>
              </a:rPr>
              <a:t>Clinical Advice Hubs as part of UEC</a:t>
            </a:r>
          </a:p>
          <a:p>
            <a:r>
              <a:rPr lang="en-GB" dirty="0">
                <a:latin typeface="Calibri" panose="020F0502020204030204" pitchFamily="34" charset="0"/>
                <a:cs typeface="Calibri" panose="020F0502020204030204" pitchFamily="34" charset="0"/>
              </a:rPr>
              <a:t>Knowledge hub</a:t>
            </a:r>
          </a:p>
          <a:p>
            <a:r>
              <a:rPr lang="en-GB" dirty="0">
                <a:latin typeface="Calibri" panose="020F0502020204030204" pitchFamily="34" charset="0"/>
                <a:cs typeface="Calibri" panose="020F0502020204030204" pitchFamily="34" charset="0"/>
              </a:rPr>
              <a:t>Testing Personal Health Budgets – expect this to ramp up in 17/18</a:t>
            </a:r>
          </a:p>
          <a:p>
            <a:r>
              <a:rPr lang="en-GB" dirty="0">
                <a:latin typeface="Calibri" panose="020F0502020204030204" pitchFamily="34" charset="0"/>
                <a:cs typeface="Calibri" panose="020F0502020204030204" pitchFamily="34" charset="0"/>
              </a:rPr>
              <a:t>Improved communication – webinars – facilitators, wider reach – sharing learning from NCM, roadshows series with DH</a:t>
            </a:r>
          </a:p>
          <a:p>
            <a:r>
              <a:rPr lang="en-GB" dirty="0">
                <a:latin typeface="Calibri" panose="020F0502020204030204" pitchFamily="34" charset="0"/>
                <a:cs typeface="Calibri" panose="020F0502020204030204" pitchFamily="34" charset="0"/>
              </a:rPr>
              <a:t>Community nursing 24/7 teams – socially motivated investment</a:t>
            </a:r>
          </a:p>
          <a:p>
            <a:r>
              <a:rPr lang="en-GB" dirty="0">
                <a:latin typeface="Calibri" panose="020F0502020204030204" pitchFamily="34" charset="0"/>
                <a:cs typeface="Calibri" panose="020F0502020204030204" pitchFamily="34" charset="0"/>
              </a:rPr>
              <a:t>Annual HQIP audit – care of the dying adult in hospital. CQC inspection and oversight board. NHSI support.</a:t>
            </a:r>
          </a:p>
          <a:p>
            <a:r>
              <a:rPr lang="en-GB" dirty="0">
                <a:latin typeface="Calibri" panose="020F0502020204030204" pitchFamily="34" charset="0"/>
                <a:cs typeface="Calibri" panose="020F0502020204030204" pitchFamily="34" charset="0"/>
              </a:rPr>
              <a:t>Patient empowerment and control: film, campaign, personalised care &amp; support planning EPaCCS, access to own records to edit</a:t>
            </a:r>
            <a:endParaRPr lang="en-GB" dirty="0"/>
          </a:p>
          <a:p>
            <a:endParaRPr lang="en-GB" dirty="0"/>
          </a:p>
        </p:txBody>
      </p:sp>
    </p:spTree>
    <p:extLst>
      <p:ext uri="{BB962C8B-B14F-4D97-AF65-F5344CB8AC3E}">
        <p14:creationId xmlns:p14="http://schemas.microsoft.com/office/powerpoint/2010/main" val="1147714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2204864"/>
            <a:ext cx="3690814" cy="4248472"/>
          </a:xfrm>
          <a:prstGeom prst="rect">
            <a:avLst/>
          </a:prstGeom>
        </p:spPr>
      </p:pic>
      <p:sp>
        <p:nvSpPr>
          <p:cNvPr id="6" name="Title 5"/>
          <p:cNvSpPr>
            <a:spLocks noGrp="1"/>
          </p:cNvSpPr>
          <p:nvPr>
            <p:ph type="title"/>
          </p:nvPr>
        </p:nvSpPr>
        <p:spPr/>
        <p:txBody>
          <a:bodyPr/>
          <a:lstStyle/>
          <a:p>
            <a:pPr algn="ctr"/>
            <a:r>
              <a:rPr lang="en-GB" sz="3600" dirty="0"/>
              <a:t>Future opportunities and challenges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2378493"/>
            <a:ext cx="3756381" cy="2671564"/>
          </a:xfrm>
          <a:prstGeom prst="rect">
            <a:avLst/>
          </a:prstGeom>
        </p:spPr>
      </p:pic>
    </p:spTree>
    <p:extLst>
      <p:ext uri="{BB962C8B-B14F-4D97-AF65-F5344CB8AC3E}">
        <p14:creationId xmlns:p14="http://schemas.microsoft.com/office/powerpoint/2010/main" val="134481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5656" y="1916832"/>
            <a:ext cx="7841707" cy="3950736"/>
          </a:xfrm>
        </p:spPr>
        <p:txBody>
          <a:bodyPr>
            <a:normAutofit/>
          </a:bodyPr>
          <a:lstStyle/>
          <a:p>
            <a:endParaRPr lang="en-GB" sz="3200" dirty="0"/>
          </a:p>
          <a:p>
            <a:endParaRPr lang="en-GB" sz="3200" dirty="0"/>
          </a:p>
          <a:p>
            <a:pPr marL="0" indent="0">
              <a:buNone/>
            </a:pPr>
            <a:r>
              <a:rPr lang="en-GB" sz="3200" dirty="0"/>
              <a:t>    </a:t>
            </a:r>
            <a:br>
              <a:rPr lang="en-GB" sz="3200" dirty="0"/>
            </a:br>
            <a:endParaRPr lang="en-GB" sz="3200" dirty="0"/>
          </a:p>
          <a:p>
            <a:endParaRPr lang="en-GB" sz="3200" dirty="0"/>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14</a:t>
            </a:fld>
            <a:endParaRPr lang="en-US" dirty="0">
              <a:solidFill>
                <a:srgbClr val="0072C6"/>
              </a:solidFill>
            </a:endParaRPr>
          </a:p>
        </p:txBody>
      </p:sp>
      <p:sp>
        <p:nvSpPr>
          <p:cNvPr id="7" name="Rectangle 2"/>
          <p:cNvSpPr>
            <a:spLocks noGrp="1" noChangeArrowheads="1"/>
          </p:cNvSpPr>
          <p:nvPr>
            <p:ph type="title"/>
          </p:nvPr>
        </p:nvSpPr>
        <p:spPr bwMode="auto">
          <a:xfrm>
            <a:off x="-316440" y="1134448"/>
            <a:ext cx="975657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5400" dirty="0"/>
              <a:t>Thank you for listening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5850" y="3833198"/>
            <a:ext cx="911997" cy="911997"/>
          </a:xfrm>
          <a:prstGeom prst="rect">
            <a:avLst/>
          </a:prstGeom>
        </p:spPr>
      </p:pic>
      <p:sp>
        <p:nvSpPr>
          <p:cNvPr id="9" name="Content Placeholder 1"/>
          <p:cNvSpPr txBox="1">
            <a:spLocks/>
          </p:cNvSpPr>
          <p:nvPr/>
        </p:nvSpPr>
        <p:spPr>
          <a:xfrm>
            <a:off x="971600" y="1303442"/>
            <a:ext cx="7272808" cy="52219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a:p>
            <a:endParaRPr lang="en-GB" dirty="0"/>
          </a:p>
          <a:p>
            <a:pPr marL="0" indent="0">
              <a:buFont typeface="Arial"/>
              <a:buNone/>
            </a:pPr>
            <a:r>
              <a:rPr lang="en-GB" sz="3200" dirty="0"/>
              <a:t>		</a:t>
            </a:r>
          </a:p>
          <a:p>
            <a:pPr marL="0" indent="0">
              <a:buFont typeface="Arial"/>
              <a:buNone/>
            </a:pPr>
            <a:r>
              <a:rPr lang="en-GB" sz="3200" dirty="0"/>
              <a:t/>
            </a:r>
            <a:br>
              <a:rPr lang="en-GB" sz="3200" dirty="0"/>
            </a:br>
            <a:endParaRPr lang="en-GB" sz="3200" dirty="0"/>
          </a:p>
          <a:p>
            <a:pPr marL="0" indent="0">
              <a:buFont typeface="Arial"/>
              <a:buNone/>
            </a:pPr>
            <a:endParaRPr lang="en-GB" sz="3200" dirty="0"/>
          </a:p>
          <a:p>
            <a:pPr marL="0" indent="0">
              <a:buFont typeface="Arial"/>
              <a:buNone/>
            </a:pPr>
            <a:endParaRPr lang="en-GB" sz="3200" dirty="0"/>
          </a:p>
          <a:p>
            <a:pPr marL="0" indent="0" algn="ctr">
              <a:buFont typeface="Arial"/>
              <a:buNone/>
            </a:pPr>
            <a:r>
              <a:rPr lang="en-GB" dirty="0">
                <a:hlinkClick r:id="rId4"/>
              </a:rPr>
              <a:t>england.pcf@nhs.net</a:t>
            </a:r>
            <a:endParaRPr lang="en-GB" dirty="0"/>
          </a:p>
          <a:p>
            <a:pPr marL="0" indent="0" algn="ctr">
              <a:buFont typeface="Arial"/>
              <a:buNone/>
            </a:pPr>
            <a:r>
              <a:rPr lang="en-GB" dirty="0"/>
              <a:t/>
            </a:r>
            <a:br>
              <a:rPr lang="en-GB" dirty="0"/>
            </a:br>
            <a:r>
              <a:rPr lang="en-GB" u="sng" dirty="0">
                <a:solidFill>
                  <a:schemeClr val="bg2"/>
                </a:solidFill>
              </a:rPr>
              <a:t>barry.james</a:t>
            </a:r>
            <a:r>
              <a:rPr lang="en-GB" u="sng" dirty="0">
                <a:solidFill>
                  <a:schemeClr val="bg2"/>
                </a:solidFill>
                <a:hlinkClick r:id="rId5"/>
              </a:rPr>
              <a:t>@</a:t>
            </a:r>
            <a:r>
              <a:rPr lang="en-GB" dirty="0">
                <a:hlinkClick r:id="rId5"/>
              </a:rPr>
              <a:t>nhs.net</a:t>
            </a:r>
            <a:r>
              <a:rPr lang="en-GB" dirty="0"/>
              <a:t> </a:t>
            </a:r>
          </a:p>
          <a:p>
            <a:pPr marL="0" indent="0">
              <a:buFont typeface="Arial"/>
              <a:buNone/>
            </a:pPr>
            <a:endParaRPr lang="en-GB" u="sng" dirty="0">
              <a:latin typeface="Calibri"/>
              <a:ea typeface="Calibri"/>
              <a:cs typeface="Times New Roman"/>
              <a:hlinkClick r:id="rId6"/>
            </a:endParaRPr>
          </a:p>
          <a:p>
            <a:pPr marL="0" indent="0">
              <a:buFont typeface="Arial"/>
              <a:buNone/>
            </a:pPr>
            <a:endParaRPr lang="en-GB" dirty="0">
              <a:latin typeface="Calibri"/>
              <a:ea typeface="Calibri"/>
              <a:cs typeface="Times New Roman"/>
              <a:hlinkClick r:id="rId6"/>
            </a:endParaRPr>
          </a:p>
          <a:p>
            <a:pPr marL="0" indent="0">
              <a:buFont typeface="Arial"/>
              <a:buNone/>
            </a:pPr>
            <a:endParaRPr lang="en-GB" sz="400" dirty="0">
              <a:latin typeface="+mj-lt"/>
              <a:hlinkClick r:id="rId7"/>
            </a:endParaRPr>
          </a:p>
          <a:p>
            <a:pPr marL="0" indent="0">
              <a:buFont typeface="Arial"/>
              <a:buNone/>
            </a:pPr>
            <a:endParaRPr lang="en-GB" dirty="0">
              <a:latin typeface="Calibri"/>
              <a:cs typeface="Times New Roman"/>
            </a:endParaRPr>
          </a:p>
          <a:p>
            <a:endParaRPr lang="en-GB" dirty="0"/>
          </a:p>
        </p:txBody>
      </p:sp>
      <p:sp>
        <p:nvSpPr>
          <p:cNvPr id="11" name="Rectangle 2"/>
          <p:cNvSpPr txBox="1">
            <a:spLocks noChangeArrowheads="1"/>
          </p:cNvSpPr>
          <p:nvPr/>
        </p:nvSpPr>
        <p:spPr bwMode="auto">
          <a:xfrm>
            <a:off x="1733315" y="2199928"/>
            <a:ext cx="56570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gn="ctr" defTabSz="914400" eaLnBrk="0" fontAlgn="base" hangingPunct="0">
              <a:spcAft>
                <a:spcPct val="0"/>
              </a:spcAft>
            </a:pPr>
            <a:r>
              <a:rPr lang="en-US" altLang="en-US" sz="5400" b="0" dirty="0"/>
              <a:t>any</a:t>
            </a:r>
            <a:r>
              <a:rPr lang="en-US" altLang="en-US" sz="4400" b="0" dirty="0"/>
              <a:t> </a:t>
            </a:r>
            <a:r>
              <a:rPr lang="en-US" altLang="en-US" sz="5400" b="0" dirty="0"/>
              <a:t>questions</a:t>
            </a:r>
            <a:r>
              <a:rPr lang="en-US" altLang="en-US" sz="4400" b="0" dirty="0"/>
              <a:t>?</a:t>
            </a:r>
          </a:p>
        </p:txBody>
      </p:sp>
    </p:spTree>
    <p:extLst>
      <p:ext uri="{BB962C8B-B14F-4D97-AF65-F5344CB8AC3E}">
        <p14:creationId xmlns:p14="http://schemas.microsoft.com/office/powerpoint/2010/main" val="416736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3" t="8844" r="5152" b="8337"/>
          <a:stretch/>
        </p:blipFill>
        <p:spPr bwMode="auto">
          <a:xfrm>
            <a:off x="1043607" y="1039091"/>
            <a:ext cx="6770409" cy="459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a:spLocks noGrp="1"/>
          </p:cNvSpPr>
          <p:nvPr>
            <p:ph type="title"/>
          </p:nvPr>
        </p:nvSpPr>
        <p:spPr>
          <a:xfrm>
            <a:off x="457201" y="371366"/>
            <a:ext cx="7356815" cy="667725"/>
          </a:xfrm>
        </p:spPr>
        <p:txBody>
          <a:bodyPr/>
          <a:lstStyle/>
          <a:p>
            <a:pPr algn="ctr"/>
            <a:r>
              <a:rPr lang="en-GB" dirty="0"/>
              <a:t>The Current Climate</a:t>
            </a:r>
          </a:p>
        </p:txBody>
      </p:sp>
    </p:spTree>
    <p:extLst>
      <p:ext uri="{BB962C8B-B14F-4D97-AF65-F5344CB8AC3E}">
        <p14:creationId xmlns:p14="http://schemas.microsoft.com/office/powerpoint/2010/main" val="44381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r>
              <a:rPr lang="en-GB" b="1" dirty="0"/>
              <a:t>Government’s Mandate to NHS England 2016-17</a:t>
            </a:r>
          </a:p>
        </p:txBody>
      </p:sp>
      <p:sp>
        <p:nvSpPr>
          <p:cNvPr id="5" name="Content Placeholder 4"/>
          <p:cNvSpPr>
            <a:spLocks noGrp="1"/>
          </p:cNvSpPr>
          <p:nvPr>
            <p:ph sz="quarter" idx="11"/>
          </p:nvPr>
        </p:nvSpPr>
        <p:spPr/>
        <p:txBody>
          <a:bodyPr>
            <a:normAutofit fontScale="92500" lnSpcReduction="10000"/>
          </a:bodyPr>
          <a:lstStyle/>
          <a:p>
            <a:r>
              <a:rPr lang="en-GB" dirty="0">
                <a:latin typeface="Calibri" panose="020F0502020204030204" pitchFamily="34" charset="0"/>
                <a:cs typeface="Calibri" panose="020F0502020204030204" pitchFamily="34" charset="0"/>
              </a:rPr>
              <a:t>By 2020…. “significantly improve patient choice at end of life care…  including ensuring an increase in the number of people able to die in the place of their choice, including at home.”</a:t>
            </a:r>
          </a:p>
          <a:p>
            <a:endParaRPr lang="en-GB" dirty="0"/>
          </a:p>
        </p:txBody>
      </p:sp>
    </p:spTree>
    <p:extLst>
      <p:ext uri="{BB962C8B-B14F-4D97-AF65-F5344CB8AC3E}">
        <p14:creationId xmlns:p14="http://schemas.microsoft.com/office/powerpoint/2010/main" val="186487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1718" y="152353"/>
            <a:ext cx="2028849" cy="1432129"/>
          </a:xfrm>
          <a:prstGeom prst="rect">
            <a:avLst/>
          </a:prstGeom>
        </p:spPr>
      </p:pic>
      <p:pic>
        <p:nvPicPr>
          <p:cNvPr id="7" name="Picture 6" descr="D:\DATA\CLIENTS\EHE End of Life (2)\2013 Liverpool care pathway\FINAL REPORT\Liverpool Care Pathway cover.jpg"/>
          <p:cNvPicPr>
            <a:picLocks noChangeAspect="1" noChangeArrowheads="1"/>
          </p:cNvPicPr>
          <p:nvPr/>
        </p:nvPicPr>
        <p:blipFill>
          <a:blip r:embed="rId4" cstate="print"/>
          <a:srcRect/>
          <a:stretch>
            <a:fillRect/>
          </a:stretch>
        </p:blipFill>
        <p:spPr bwMode="auto">
          <a:xfrm>
            <a:off x="171349" y="2081306"/>
            <a:ext cx="848546" cy="1154298"/>
          </a:xfrm>
          <a:prstGeom prst="rect">
            <a:avLst/>
          </a:prstGeom>
          <a:noFill/>
          <a:ln>
            <a:solidFill>
              <a:schemeClr val="tx1"/>
            </a:solidFill>
          </a:ln>
        </p:spPr>
      </p:pic>
      <p:pic>
        <p:nvPicPr>
          <p:cNvPr id="9" name="Picture 8"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2168" y="91965"/>
            <a:ext cx="1186852" cy="1641916"/>
          </a:xfrm>
          <a:prstGeom prst="rect">
            <a:avLst/>
          </a:prstGeom>
        </p:spPr>
      </p:pic>
      <p:pic>
        <p:nvPicPr>
          <p:cNvPr id="2" name="Picture 1"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8309" y="912923"/>
            <a:ext cx="1622051" cy="1745532"/>
          </a:xfrm>
          <a:prstGeom prst="rect">
            <a:avLst/>
          </a:prstGeom>
          <a:ln>
            <a:solidFill>
              <a:schemeClr val="accent1"/>
            </a:solidFill>
          </a:ln>
        </p:spPr>
      </p:pic>
      <p:pic>
        <p:nvPicPr>
          <p:cNvPr id="3" name="Picture 2"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6674" y="2706766"/>
            <a:ext cx="1649966" cy="2053013"/>
          </a:xfrm>
          <a:prstGeom prst="rect">
            <a:avLst/>
          </a:prstGeom>
        </p:spPr>
      </p:pic>
      <p:pic>
        <p:nvPicPr>
          <p:cNvPr id="8" name="Content Placeholder 5"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418" y="54308"/>
            <a:ext cx="1220954" cy="1717230"/>
          </a:xfrm>
          <a:prstGeom prst="rect">
            <a:avLst/>
          </a:prstGeom>
        </p:spPr>
      </p:pic>
      <p:pic>
        <p:nvPicPr>
          <p:cNvPr id="11" name="Content Placeholder 5"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8445" y="335265"/>
            <a:ext cx="1042424" cy="1066307"/>
          </a:xfrm>
          <a:prstGeom prst="rect">
            <a:avLst/>
          </a:prstGeom>
          <a:ln>
            <a:solidFill>
              <a:schemeClr val="accent1"/>
            </a:solidFill>
          </a:ln>
        </p:spPr>
      </p:pic>
      <p:pic>
        <p:nvPicPr>
          <p:cNvPr id="12" name="Picture 11"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7199" y="3696917"/>
            <a:ext cx="1373437" cy="1952524"/>
          </a:xfrm>
          <a:prstGeom prst="rect">
            <a:avLst/>
          </a:prstGeom>
          <a:ln>
            <a:solidFill>
              <a:schemeClr val="tx1">
                <a:alpha val="80000"/>
              </a:schemeClr>
            </a:solidFill>
          </a:ln>
        </p:spPr>
      </p:pic>
      <p:cxnSp>
        <p:nvCxnSpPr>
          <p:cNvPr id="13" name="Straight Arrow Connector 12"/>
          <p:cNvCxnSpPr/>
          <p:nvPr/>
        </p:nvCxnSpPr>
        <p:spPr>
          <a:xfrm flipV="1">
            <a:off x="1877107" y="3933056"/>
            <a:ext cx="822550" cy="2428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268171" y="2705086"/>
            <a:ext cx="724402" cy="3733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586823" y="1771538"/>
            <a:ext cx="580571" cy="597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870775" y="1601669"/>
            <a:ext cx="14514" cy="597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355976" y="1554544"/>
            <a:ext cx="0" cy="597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5486840" y="1853212"/>
            <a:ext cx="454523" cy="4275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6086901" y="1900337"/>
            <a:ext cx="1077387" cy="5972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6020245" y="3188973"/>
            <a:ext cx="994704" cy="932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 name="Picture 4" descr="Screen Clipp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5474" y="5038074"/>
            <a:ext cx="1631262" cy="1469241"/>
          </a:xfrm>
          <a:prstGeom prst="rect">
            <a:avLst/>
          </a:prstGeom>
          <a:ln w="3175">
            <a:solidFill>
              <a:schemeClr val="tx1"/>
            </a:solidFill>
          </a:ln>
          <a:effectLst>
            <a:glow rad="127000">
              <a:srgbClr val="FFC000"/>
            </a:glow>
          </a:effectLst>
        </p:spPr>
      </p:pic>
      <p:pic>
        <p:nvPicPr>
          <p:cNvPr id="28" name="Picture 27" descr="Screen Clippi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29111" y="5038074"/>
            <a:ext cx="1194963" cy="1700216"/>
          </a:xfrm>
          <a:prstGeom prst="rect">
            <a:avLst/>
          </a:prstGeom>
          <a:effectLst>
            <a:glow rad="127000">
              <a:srgbClr val="FFC000"/>
            </a:glow>
          </a:effectLst>
        </p:spPr>
      </p:pic>
      <p:pic>
        <p:nvPicPr>
          <p:cNvPr id="29" name="Picture 28" descr="Screen Clipp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14949" y="4982807"/>
            <a:ext cx="2088464" cy="1579776"/>
          </a:xfrm>
          <a:prstGeom prst="rect">
            <a:avLst/>
          </a:prstGeom>
          <a:ln>
            <a:solidFill>
              <a:schemeClr val="tx1"/>
            </a:solidFill>
          </a:ln>
          <a:effectLst>
            <a:glow rad="127000">
              <a:srgbClr val="FFC000"/>
            </a:glow>
          </a:effectLst>
        </p:spPr>
      </p:pic>
      <p:cxnSp>
        <p:nvCxnSpPr>
          <p:cNvPr id="26" name="Straight Arrow Connector 25"/>
          <p:cNvCxnSpPr/>
          <p:nvPr/>
        </p:nvCxnSpPr>
        <p:spPr>
          <a:xfrm flipH="1" flipV="1">
            <a:off x="5775155" y="3933056"/>
            <a:ext cx="1239794" cy="6886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flipV="1">
            <a:off x="5029111" y="4432302"/>
            <a:ext cx="283094" cy="4825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698870" y="4456896"/>
            <a:ext cx="0" cy="4825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2" name="Picture 31" descr="Screen Clippi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34013" y="2333077"/>
            <a:ext cx="2652828" cy="1980679"/>
          </a:xfrm>
          <a:prstGeom prst="rect">
            <a:avLst/>
          </a:prstGeom>
          <a:ln>
            <a:solidFill>
              <a:schemeClr val="accent1"/>
            </a:solidFill>
          </a:ln>
        </p:spPr>
      </p:pic>
    </p:spTree>
    <p:extLst>
      <p:ext uri="{BB962C8B-B14F-4D97-AF65-F5344CB8AC3E}">
        <p14:creationId xmlns:p14="http://schemas.microsoft.com/office/powerpoint/2010/main" val="207028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29"/>
                                        </p:tgtEl>
                                      </p:cBhvr>
                                    </p:animEffect>
                                    <p:animScale>
                                      <p:cBhvr>
                                        <p:cTn id="7" dur="500" autoRev="1" fill="hold"/>
                                        <p:tgtEl>
                                          <p:spTgt spid="29"/>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28"/>
                                        </p:tgtEl>
                                      </p:cBhvr>
                                    </p:animEffect>
                                    <p:animScale>
                                      <p:cBhvr>
                                        <p:cTn id="11" dur="500" autoRev="1" fill="hold"/>
                                        <p:tgtEl>
                                          <p:spTgt spid="28"/>
                                        </p:tgtEl>
                                      </p:cBhvr>
                                      <p:by x="105000" y="105000"/>
                                    </p:animScale>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1000" tmFilter="0, 0; .2, .5; .8, .5; 1, 0"/>
                                        <p:tgtEl>
                                          <p:spTgt spid="5"/>
                                        </p:tgtEl>
                                      </p:cBhvr>
                                    </p:animEffect>
                                    <p:animScale>
                                      <p:cBhvr>
                                        <p:cTn id="15"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55576" y="404664"/>
            <a:ext cx="7356815" cy="66772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gn="ctr"/>
            <a:endParaRPr sz="3000" dirty="0">
              <a:solidFill>
                <a:srgbClr val="0072C6"/>
              </a:solidFill>
            </a:endParaRPr>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t="25233"/>
          <a:stretch/>
        </p:blipFill>
        <p:spPr>
          <a:xfrm>
            <a:off x="0" y="1072389"/>
            <a:ext cx="9144000" cy="5131573"/>
          </a:xfrm>
          <a:prstGeom prst="rect">
            <a:avLst/>
          </a:prstGeom>
        </p:spPr>
      </p:pic>
    </p:spTree>
    <p:extLst>
      <p:ext uri="{BB962C8B-B14F-4D97-AF65-F5344CB8AC3E}">
        <p14:creationId xmlns:p14="http://schemas.microsoft.com/office/powerpoint/2010/main" val="286747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0314">
            <a:off x="3980032" y="1932360"/>
            <a:ext cx="3690814" cy="4248472"/>
          </a:xfrm>
          <a:prstGeom prst="rect">
            <a:avLst/>
          </a:prstGeom>
        </p:spPr>
      </p:pic>
      <p:sp>
        <p:nvSpPr>
          <p:cNvPr id="6" name="Title 5"/>
          <p:cNvSpPr>
            <a:spLocks noGrp="1"/>
          </p:cNvSpPr>
          <p:nvPr>
            <p:ph type="title"/>
          </p:nvPr>
        </p:nvSpPr>
        <p:spPr/>
        <p:txBody>
          <a:bodyPr/>
          <a:lstStyle/>
          <a:p>
            <a:pPr algn="ctr"/>
            <a:r>
              <a:rPr lang="en-GB" sz="3600" dirty="0"/>
              <a:t>Future opportunities and challenges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87605">
            <a:off x="828633" y="2182220"/>
            <a:ext cx="3756381" cy="267156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192">
            <a:off x="1173143" y="4536514"/>
            <a:ext cx="3067359" cy="2002624"/>
          </a:xfrm>
          <a:prstGeom prst="rect">
            <a:avLst/>
          </a:prstGeom>
        </p:spPr>
      </p:pic>
    </p:spTree>
    <p:extLst>
      <p:ext uri="{BB962C8B-B14F-4D97-AF65-F5344CB8AC3E}">
        <p14:creationId xmlns:p14="http://schemas.microsoft.com/office/powerpoint/2010/main" val="2747593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124744"/>
            <a:ext cx="7841707" cy="5040560"/>
          </a:xfrm>
        </p:spPr>
        <p:txBody>
          <a:bodyPr>
            <a:normAutofit fontScale="70000" lnSpcReduction="20000"/>
          </a:bodyPr>
          <a:lstStyle/>
          <a:p>
            <a:pPr lvl="0" algn="just"/>
            <a:r>
              <a:rPr lang="en-GB" sz="2600" dirty="0">
                <a:latin typeface="Calibri" panose="020F0502020204030204" pitchFamily="34" charset="0"/>
                <a:cs typeface="Calibri" panose="020F0502020204030204" pitchFamily="34" charset="0"/>
              </a:rPr>
              <a:t>New currencies for Specialist Palliative Care providers will be published, alongside guidance on how to use them and case studies (December 2016)</a:t>
            </a:r>
          </a:p>
          <a:p>
            <a:pPr lvl="0" algn="just"/>
            <a:endParaRPr lang="en-GB" sz="2600" dirty="0">
              <a:latin typeface="Calibri" panose="020F0502020204030204" pitchFamily="34" charset="0"/>
              <a:cs typeface="Calibri" panose="020F0502020204030204" pitchFamily="34" charset="0"/>
            </a:endParaRPr>
          </a:p>
          <a:p>
            <a:pPr algn="just"/>
            <a:r>
              <a:rPr lang="en-GB" sz="2600" dirty="0">
                <a:latin typeface="Calibri" panose="020F0502020204030204" pitchFamily="34" charset="0"/>
                <a:cs typeface="Calibri" panose="020F0502020204030204" pitchFamily="34" charset="0"/>
              </a:rPr>
              <a:t>Piloted for several years in acute, community services (adults &amp; children)</a:t>
            </a:r>
          </a:p>
          <a:p>
            <a:pPr lvl="0" algn="just"/>
            <a:endParaRPr lang="en-GB" sz="2600" dirty="0">
              <a:latin typeface="Calibri" panose="020F0502020204030204" pitchFamily="34" charset="0"/>
              <a:cs typeface="Calibri" panose="020F0502020204030204" pitchFamily="34" charset="0"/>
            </a:endParaRPr>
          </a:p>
          <a:p>
            <a:pPr lvl="0" algn="just"/>
            <a:r>
              <a:rPr lang="en-GB" sz="2600" dirty="0">
                <a:latin typeface="Calibri" panose="020F0502020204030204" pitchFamily="34" charset="0"/>
                <a:cs typeface="Calibri" panose="020F0502020204030204" pitchFamily="34" charset="0"/>
              </a:rPr>
              <a:t>Can be used to support the commissioning and payment from April 2017 – potentially mandated from April 2019 (tbc) </a:t>
            </a:r>
          </a:p>
          <a:p>
            <a:pPr lvl="0" algn="just"/>
            <a:endParaRPr lang="en-GB" sz="2600" dirty="0">
              <a:latin typeface="Calibri" panose="020F0502020204030204" pitchFamily="34" charset="0"/>
              <a:cs typeface="Calibri" panose="020F0502020204030204" pitchFamily="34" charset="0"/>
            </a:endParaRPr>
          </a:p>
          <a:p>
            <a:pPr lvl="0" algn="just"/>
            <a:r>
              <a:rPr lang="en-GB" sz="2600" dirty="0">
                <a:latin typeface="Calibri" panose="020F0502020204030204" pitchFamily="34" charset="0"/>
                <a:cs typeface="Calibri" panose="020F0502020204030204" pitchFamily="34" charset="0"/>
              </a:rPr>
              <a:t>Is not a tariff</a:t>
            </a:r>
          </a:p>
          <a:p>
            <a:pPr lvl="0" algn="just"/>
            <a:endParaRPr lang="en-GB" sz="2600" dirty="0">
              <a:latin typeface="Calibri" panose="020F0502020204030204" pitchFamily="34" charset="0"/>
              <a:cs typeface="Calibri" panose="020F0502020204030204" pitchFamily="34" charset="0"/>
            </a:endParaRPr>
          </a:p>
          <a:p>
            <a:pPr lvl="0" algn="just"/>
            <a:r>
              <a:rPr lang="en-GB" sz="2600" dirty="0">
                <a:latin typeface="Calibri" panose="020F0502020204030204" pitchFamily="34" charset="0"/>
                <a:cs typeface="Calibri" panose="020F0502020204030204" pitchFamily="34" charset="0"/>
              </a:rPr>
              <a:t>Think of these currencies as the ‘building blocks’ for payment. Helps commissioners and providers of SPC to understand provision and case complexity of patients being care for. </a:t>
            </a:r>
          </a:p>
          <a:p>
            <a:pPr lvl="0" algn="just"/>
            <a:endParaRPr lang="en-GB" sz="2600" dirty="0">
              <a:latin typeface="Calibri" panose="020F0502020204030204" pitchFamily="34" charset="0"/>
              <a:cs typeface="Calibri" panose="020F0502020204030204" pitchFamily="34" charset="0"/>
            </a:endParaRPr>
          </a:p>
          <a:p>
            <a:pPr lvl="1"/>
            <a:r>
              <a:rPr lang="en-GB" sz="2600" dirty="0">
                <a:latin typeface="Calibri" panose="020F0502020204030204" pitchFamily="34" charset="0"/>
                <a:cs typeface="Calibri" panose="020F0502020204030204" pitchFamily="34" charset="0"/>
              </a:rPr>
              <a:t>Phase of illness</a:t>
            </a:r>
          </a:p>
          <a:p>
            <a:pPr lvl="1"/>
            <a:r>
              <a:rPr lang="en-GB" sz="2600" dirty="0">
                <a:latin typeface="Calibri" panose="020F0502020204030204" pitchFamily="34" charset="0"/>
                <a:cs typeface="Calibri" panose="020F0502020204030204" pitchFamily="34" charset="0"/>
              </a:rPr>
              <a:t>Diagnosis</a:t>
            </a:r>
          </a:p>
          <a:p>
            <a:pPr lvl="1"/>
            <a:r>
              <a:rPr lang="en-GB" sz="2600" dirty="0">
                <a:latin typeface="Calibri" panose="020F0502020204030204" pitchFamily="34" charset="0"/>
                <a:cs typeface="Calibri" panose="020F0502020204030204" pitchFamily="34" charset="0"/>
              </a:rPr>
              <a:t>Age</a:t>
            </a:r>
          </a:p>
          <a:p>
            <a:pPr lvl="1"/>
            <a:r>
              <a:rPr lang="en-GB" sz="2600" dirty="0">
                <a:latin typeface="Calibri" panose="020F0502020204030204" pitchFamily="34" charset="0"/>
                <a:cs typeface="Calibri" panose="020F0502020204030204" pitchFamily="34" charset="0"/>
              </a:rPr>
              <a:t>Setting</a:t>
            </a:r>
          </a:p>
          <a:p>
            <a:pPr lvl="1"/>
            <a:r>
              <a:rPr lang="en-GB" sz="2600" dirty="0">
                <a:latin typeface="Calibri" panose="020F0502020204030204" pitchFamily="34" charset="0"/>
                <a:cs typeface="Calibri" panose="020F0502020204030204" pitchFamily="34" charset="0"/>
              </a:rPr>
              <a:t>Functional Status</a:t>
            </a:r>
          </a:p>
          <a:p>
            <a:pPr lvl="0" algn="just"/>
            <a:endParaRPr lang="en-GB" dirty="0"/>
          </a:p>
          <a:p>
            <a:pPr lvl="0" algn="just"/>
            <a:endParaRPr lang="en-GB" dirty="0"/>
          </a:p>
          <a:p>
            <a:endParaRPr lang="en-GB" dirty="0"/>
          </a:p>
          <a:p>
            <a:endParaRPr lang="en-GB" dirty="0"/>
          </a:p>
          <a:p>
            <a:endParaRPr lang="en-GB" dirty="0"/>
          </a:p>
        </p:txBody>
      </p:sp>
      <p:sp>
        <p:nvSpPr>
          <p:cNvPr id="4" name="Title 2"/>
          <p:cNvSpPr>
            <a:spLocks noGrp="1"/>
          </p:cNvSpPr>
          <p:nvPr>
            <p:ph type="title"/>
          </p:nvPr>
        </p:nvSpPr>
        <p:spPr>
          <a:xfrm>
            <a:off x="611560" y="260648"/>
            <a:ext cx="7356815" cy="667725"/>
          </a:xfrm>
        </p:spPr>
        <p:txBody>
          <a:bodyPr>
            <a:normAutofit/>
          </a:bodyPr>
          <a:lstStyle/>
          <a:p>
            <a:pPr algn="ctr"/>
            <a:r>
              <a:rPr lang="en-GB" sz="2400" dirty="0"/>
              <a:t>Specialist Palliative Care Currencies </a:t>
            </a:r>
          </a:p>
        </p:txBody>
      </p:sp>
    </p:spTree>
    <p:extLst>
      <p:ext uri="{BB962C8B-B14F-4D97-AF65-F5344CB8AC3E}">
        <p14:creationId xmlns:p14="http://schemas.microsoft.com/office/powerpoint/2010/main" val="394468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0215" y="105672"/>
            <a:ext cx="7871879" cy="369332"/>
          </a:xfrm>
          <a:prstGeom prst="rect">
            <a:avLst/>
          </a:prstGeom>
        </p:spPr>
        <p:txBody>
          <a:bodyPr wrap="square">
            <a:spAutoFit/>
          </a:bodyPr>
          <a:lstStyle/>
          <a:p>
            <a:r>
              <a:rPr lang="en-US" b="1" dirty="0">
                <a:solidFill>
                  <a:schemeClr val="bg2"/>
                </a:solidFill>
              </a:rPr>
              <a:t>The Palliative Care Development Currency</a:t>
            </a:r>
            <a:endParaRPr lang="en-GB" b="1" dirty="0">
              <a:solidFill>
                <a:srgbClr val="FF0000"/>
              </a:solidFill>
            </a:endParaRPr>
          </a:p>
        </p:txBody>
      </p:sp>
      <p:sp>
        <p:nvSpPr>
          <p:cNvPr id="6" name="TextBox 5"/>
          <p:cNvSpPr txBox="1"/>
          <p:nvPr/>
        </p:nvSpPr>
        <p:spPr>
          <a:xfrm>
            <a:off x="7524328" y="1484784"/>
            <a:ext cx="1415362" cy="1600438"/>
          </a:xfrm>
          <a:prstGeom prst="rect">
            <a:avLst/>
          </a:prstGeom>
          <a:solidFill>
            <a:schemeClr val="bg1"/>
          </a:solidFill>
        </p:spPr>
        <p:txBody>
          <a:bodyPr wrap="square" rtlCol="0">
            <a:spAutoFit/>
          </a:bodyPr>
          <a:lstStyle/>
          <a:p>
            <a:r>
              <a:rPr lang="en-GB" sz="1400" dirty="0"/>
              <a:t>Page 11 in ‘</a:t>
            </a:r>
            <a:r>
              <a:rPr lang="en-GB" sz="1400" i="1" dirty="0"/>
              <a:t>Developing a new approach to palliative care funding:  A first draft for discussion’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809" y="700132"/>
            <a:ext cx="5582836" cy="589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24328" y="3294783"/>
            <a:ext cx="1415362" cy="1169551"/>
          </a:xfrm>
          <a:prstGeom prst="rect">
            <a:avLst/>
          </a:prstGeom>
          <a:solidFill>
            <a:schemeClr val="bg1"/>
          </a:solidFill>
        </p:spPr>
        <p:txBody>
          <a:bodyPr wrap="square" rtlCol="0">
            <a:spAutoFit/>
          </a:bodyPr>
          <a:lstStyle/>
          <a:p>
            <a:r>
              <a:rPr lang="en-GB" sz="1400" dirty="0"/>
              <a:t>Page 66 in ‘</a:t>
            </a:r>
            <a:r>
              <a:rPr lang="en-GB" sz="1400" i="1" dirty="0"/>
              <a:t>Tariff Engagement Document 2016’</a:t>
            </a:r>
          </a:p>
        </p:txBody>
      </p:sp>
    </p:spTree>
    <p:extLst>
      <p:ext uri="{BB962C8B-B14F-4D97-AF65-F5344CB8AC3E}">
        <p14:creationId xmlns:p14="http://schemas.microsoft.com/office/powerpoint/2010/main" val="2588163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308" y="1532263"/>
            <a:ext cx="7841707" cy="3950736"/>
          </a:xfrm>
        </p:spPr>
        <p:txBody>
          <a:bodyPr>
            <a:normAutofit/>
          </a:bodyPr>
          <a:lstStyle/>
          <a:p>
            <a:endParaRPr lang="en-GB" dirty="0"/>
          </a:p>
          <a:p>
            <a:endParaRPr lang="en-GB" dirty="0"/>
          </a:p>
        </p:txBody>
      </p:sp>
      <p:sp>
        <p:nvSpPr>
          <p:cNvPr id="3" name="Title 2"/>
          <p:cNvSpPr>
            <a:spLocks noGrp="1"/>
          </p:cNvSpPr>
          <p:nvPr>
            <p:ph type="title"/>
          </p:nvPr>
        </p:nvSpPr>
        <p:spPr>
          <a:xfrm>
            <a:off x="352552" y="476672"/>
            <a:ext cx="7356815" cy="667725"/>
          </a:xfrm>
        </p:spPr>
        <p:txBody>
          <a:bodyPr>
            <a:normAutofit fontScale="90000"/>
          </a:bodyPr>
          <a:lstStyle/>
          <a:p>
            <a:r>
              <a:rPr lang="en-GB" dirty="0"/>
              <a:t>Phase of illness &amp; Provider Category</a:t>
            </a:r>
            <a:br>
              <a:rPr lang="en-GB" dirty="0"/>
            </a:br>
            <a:r>
              <a:rPr lang="en-GB" sz="3100" b="0" dirty="0">
                <a:solidFill>
                  <a:schemeClr val="bg2"/>
                </a:solidFill>
              </a:rPr>
              <a:t>Adults (test data)</a:t>
            </a:r>
          </a:p>
        </p:txBody>
      </p:sp>
      <p:sp>
        <p:nvSpPr>
          <p:cNvPr id="4" name="Content Placeholder 1"/>
          <p:cNvSpPr txBox="1">
            <a:spLocks/>
          </p:cNvSpPr>
          <p:nvPr/>
        </p:nvSpPr>
        <p:spPr>
          <a:xfrm>
            <a:off x="625375" y="1532263"/>
            <a:ext cx="8015785" cy="46538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p:txBody>
      </p:sp>
      <p:sp>
        <p:nvSpPr>
          <p:cNvPr id="6" name="Slide Number Placeholder 5"/>
          <p:cNvSpPr>
            <a:spLocks noGrp="1"/>
          </p:cNvSpPr>
          <p:nvPr>
            <p:ph type="sldNum" sz="quarter" idx="10"/>
          </p:nvPr>
        </p:nvSpPr>
        <p:spPr/>
        <p:txBody>
          <a:bodyPr/>
          <a:lstStyle/>
          <a:p>
            <a:fld id="{902D5018-2030-2046-84FC-87E41EA86E42}" type="slidenum">
              <a:rPr lang="en-US" smtClean="0"/>
              <a:pPr/>
              <a:t>9</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0388"/>
            <a:ext cx="6842720" cy="440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883332"/>
      </p:ext>
    </p:extLst>
  </p:cSld>
  <p:clrMapOvr>
    <a:masterClrMapping/>
  </p:clrMapOvr>
</p:sld>
</file>

<file path=ppt/theme/theme1.xml><?xml version="1.0" encoding="utf-8"?>
<a:theme xmlns:a="http://schemas.openxmlformats.org/drawingml/2006/main" name="2_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2248</Words>
  <Application>Microsoft Office PowerPoint</Application>
  <PresentationFormat>On-screen Show (4:3)</PresentationFormat>
  <Paragraphs>171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2_Office Theme</vt:lpstr>
      <vt:lpstr>Nationally,  the current climate, future opportunities and challenges         Barry James Palliative Care Funding Programme Manager        </vt:lpstr>
      <vt:lpstr>The Current Climate</vt:lpstr>
      <vt:lpstr>PowerPoint Presentation</vt:lpstr>
      <vt:lpstr>PowerPoint Presentation</vt:lpstr>
      <vt:lpstr>PowerPoint Presentation</vt:lpstr>
      <vt:lpstr>Future opportunities and challenges</vt:lpstr>
      <vt:lpstr>Specialist Palliative Care Currencies </vt:lpstr>
      <vt:lpstr>PowerPoint Presentation</vt:lpstr>
      <vt:lpstr>Phase of illness &amp; Provider Category Adults (test data)</vt:lpstr>
      <vt:lpstr>Feedback from sites using the currency</vt:lpstr>
      <vt:lpstr>Palliative Care Clinical Dataset </vt:lpstr>
      <vt:lpstr>What else is going on?</vt:lpstr>
      <vt:lpstr>Future opportunities and challenges</vt:lpstr>
      <vt:lpstr>Thank you for listening  </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England’s  National  Programme  for End of Life  Care</dc:title>
  <dc:creator>Nicola King</dc:creator>
  <cp:lastModifiedBy>Sally Samavat</cp:lastModifiedBy>
  <cp:revision>86</cp:revision>
  <cp:lastPrinted>2016-10-11T06:58:37Z</cp:lastPrinted>
  <dcterms:created xsi:type="dcterms:W3CDTF">2016-09-21T09:15:01Z</dcterms:created>
  <dcterms:modified xsi:type="dcterms:W3CDTF">2016-11-02T10:01:40Z</dcterms:modified>
</cp:coreProperties>
</file>